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 id="2147483672" r:id="rId5"/>
    <p:sldMasterId id="2147483673" r:id="rId6"/>
  </p:sldMasterIdLst>
  <p:notesMasterIdLst>
    <p:notesMasterId r:id="rId17"/>
  </p:notesMasterIdLst>
  <p:handoutMasterIdLst>
    <p:handoutMasterId r:id="rId18"/>
  </p:handoutMasterIdLst>
  <p:sldIdLst>
    <p:sldId id="432" r:id="rId7"/>
    <p:sldId id="447" r:id="rId8"/>
    <p:sldId id="464" r:id="rId9"/>
    <p:sldId id="465" r:id="rId10"/>
    <p:sldId id="449" r:id="rId11"/>
    <p:sldId id="452" r:id="rId12"/>
    <p:sldId id="466" r:id="rId13"/>
    <p:sldId id="469" r:id="rId14"/>
    <p:sldId id="433" r:id="rId15"/>
    <p:sldId id="468" r:id="rId16"/>
  </p:sldIdLst>
  <p:sldSz cx="9144000" cy="6858000" type="screen4x3"/>
  <p:notesSz cx="6669088" cy="9926638"/>
  <p:defaultTextStyle>
    <a:defPPr>
      <a:defRPr lang="en-AU"/>
    </a:defPPr>
    <a:lvl1pPr algn="l" rtl="0" fontAlgn="base">
      <a:spcBef>
        <a:spcPct val="0"/>
      </a:spcBef>
      <a:spcAft>
        <a:spcPct val="0"/>
      </a:spcAft>
      <a:defRPr sz="2000" b="1" kern="1200">
        <a:solidFill>
          <a:schemeClr val="bg1"/>
        </a:solidFill>
        <a:latin typeface="Arial" charset="0"/>
        <a:ea typeface="+mn-ea"/>
        <a:cs typeface="+mn-cs"/>
      </a:defRPr>
    </a:lvl1pPr>
    <a:lvl2pPr marL="457200" algn="l" rtl="0" fontAlgn="base">
      <a:spcBef>
        <a:spcPct val="0"/>
      </a:spcBef>
      <a:spcAft>
        <a:spcPct val="0"/>
      </a:spcAft>
      <a:defRPr sz="2000" b="1" kern="1200">
        <a:solidFill>
          <a:schemeClr val="bg1"/>
        </a:solidFill>
        <a:latin typeface="Arial" charset="0"/>
        <a:ea typeface="+mn-ea"/>
        <a:cs typeface="+mn-cs"/>
      </a:defRPr>
    </a:lvl2pPr>
    <a:lvl3pPr marL="914400" algn="l" rtl="0" fontAlgn="base">
      <a:spcBef>
        <a:spcPct val="0"/>
      </a:spcBef>
      <a:spcAft>
        <a:spcPct val="0"/>
      </a:spcAft>
      <a:defRPr sz="2000" b="1" kern="1200">
        <a:solidFill>
          <a:schemeClr val="bg1"/>
        </a:solidFill>
        <a:latin typeface="Arial" charset="0"/>
        <a:ea typeface="+mn-ea"/>
        <a:cs typeface="+mn-cs"/>
      </a:defRPr>
    </a:lvl3pPr>
    <a:lvl4pPr marL="1371600" algn="l" rtl="0" fontAlgn="base">
      <a:spcBef>
        <a:spcPct val="0"/>
      </a:spcBef>
      <a:spcAft>
        <a:spcPct val="0"/>
      </a:spcAft>
      <a:defRPr sz="2000" b="1" kern="1200">
        <a:solidFill>
          <a:schemeClr val="bg1"/>
        </a:solidFill>
        <a:latin typeface="Arial" charset="0"/>
        <a:ea typeface="+mn-ea"/>
        <a:cs typeface="+mn-cs"/>
      </a:defRPr>
    </a:lvl4pPr>
    <a:lvl5pPr marL="1828800" algn="l" rtl="0" fontAlgn="base">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9CC00"/>
    <a:srgbClr val="66FF33"/>
    <a:srgbClr val="000066"/>
    <a:srgbClr val="CC9900"/>
    <a:srgbClr val="008000"/>
    <a:srgbClr val="FFFF00"/>
    <a:srgbClr val="0047B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81" autoAdjust="0"/>
    <p:restoredTop sz="93543" autoAdjust="0"/>
  </p:normalViewPr>
  <p:slideViewPr>
    <p:cSldViewPr snapToGrid="0">
      <p:cViewPr varScale="1">
        <p:scale>
          <a:sx n="106" d="100"/>
          <a:sy n="106" d="100"/>
        </p:scale>
        <p:origin x="-2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3019" tIns="46509" rIns="93019" bIns="46509" numCol="1" anchor="t" anchorCtr="0" compatLnSpc="1">
            <a:prstTxWarp prst="textNoShape">
              <a:avLst/>
            </a:prstTxWarp>
          </a:bodyPr>
          <a:lstStyle>
            <a:lvl1pPr defTabSz="931863">
              <a:defRPr sz="1200">
                <a:latin typeface="Arial Narrow" pitchFamily="34" charset="0"/>
              </a:defRPr>
            </a:lvl1pPr>
          </a:lstStyle>
          <a:p>
            <a:pPr>
              <a:defRPr/>
            </a:pPr>
            <a:endParaRPr lang="en-AU"/>
          </a:p>
        </p:txBody>
      </p:sp>
      <p:sp>
        <p:nvSpPr>
          <p:cNvPr id="54275" name="Rectangle 3"/>
          <p:cNvSpPr>
            <a:spLocks noGrp="1" noChangeArrowheads="1"/>
          </p:cNvSpPr>
          <p:nvPr>
            <p:ph type="dt" sz="quarter" idx="1"/>
          </p:nvPr>
        </p:nvSpPr>
        <p:spPr bwMode="auto">
          <a:xfrm>
            <a:off x="3778250" y="0"/>
            <a:ext cx="2890838" cy="496888"/>
          </a:xfrm>
          <a:prstGeom prst="rect">
            <a:avLst/>
          </a:prstGeom>
          <a:noFill/>
          <a:ln w="9525">
            <a:noFill/>
            <a:miter lim="800000"/>
            <a:headEnd/>
            <a:tailEnd/>
          </a:ln>
          <a:effectLst/>
        </p:spPr>
        <p:txBody>
          <a:bodyPr vert="horz" wrap="square" lIns="93019" tIns="46509" rIns="93019" bIns="46509" numCol="1" anchor="t" anchorCtr="0" compatLnSpc="1">
            <a:prstTxWarp prst="textNoShape">
              <a:avLst/>
            </a:prstTxWarp>
          </a:bodyPr>
          <a:lstStyle>
            <a:lvl1pPr algn="r" defTabSz="931863">
              <a:defRPr sz="1200">
                <a:latin typeface="Arial Narrow" pitchFamily="34" charset="0"/>
              </a:defRPr>
            </a:lvl1pPr>
          </a:lstStyle>
          <a:p>
            <a:pPr>
              <a:defRPr/>
            </a:pPr>
            <a:endParaRPr lang="en-AU"/>
          </a:p>
        </p:txBody>
      </p:sp>
      <p:sp>
        <p:nvSpPr>
          <p:cNvPr id="54276" name="Rectangle 4"/>
          <p:cNvSpPr>
            <a:spLocks noGrp="1" noChangeArrowheads="1"/>
          </p:cNvSpPr>
          <p:nvPr>
            <p:ph type="ftr" sz="quarter" idx="2"/>
          </p:nvPr>
        </p:nvSpPr>
        <p:spPr bwMode="auto">
          <a:xfrm>
            <a:off x="0" y="9429750"/>
            <a:ext cx="2890838" cy="496888"/>
          </a:xfrm>
          <a:prstGeom prst="rect">
            <a:avLst/>
          </a:prstGeom>
          <a:noFill/>
          <a:ln w="9525">
            <a:noFill/>
            <a:miter lim="800000"/>
            <a:headEnd/>
            <a:tailEnd/>
          </a:ln>
          <a:effectLst/>
        </p:spPr>
        <p:txBody>
          <a:bodyPr vert="horz" wrap="square" lIns="93019" tIns="46509" rIns="93019" bIns="46509" numCol="1" anchor="b" anchorCtr="0" compatLnSpc="1">
            <a:prstTxWarp prst="textNoShape">
              <a:avLst/>
            </a:prstTxWarp>
          </a:bodyPr>
          <a:lstStyle>
            <a:lvl1pPr defTabSz="931863">
              <a:defRPr sz="1200">
                <a:latin typeface="Arial Narrow" pitchFamily="34" charset="0"/>
              </a:defRPr>
            </a:lvl1pPr>
          </a:lstStyle>
          <a:p>
            <a:pPr>
              <a:defRPr/>
            </a:pPr>
            <a:endParaRPr lang="en-AU"/>
          </a:p>
        </p:txBody>
      </p:sp>
      <p:sp>
        <p:nvSpPr>
          <p:cNvPr id="54277" name="Rectangle 5"/>
          <p:cNvSpPr>
            <a:spLocks noGrp="1" noChangeArrowheads="1"/>
          </p:cNvSpPr>
          <p:nvPr>
            <p:ph type="sldNum" sz="quarter" idx="3"/>
          </p:nvPr>
        </p:nvSpPr>
        <p:spPr bwMode="auto">
          <a:xfrm>
            <a:off x="3778250" y="9429750"/>
            <a:ext cx="2890838" cy="496888"/>
          </a:xfrm>
          <a:prstGeom prst="rect">
            <a:avLst/>
          </a:prstGeom>
          <a:noFill/>
          <a:ln w="9525">
            <a:noFill/>
            <a:miter lim="800000"/>
            <a:headEnd/>
            <a:tailEnd/>
          </a:ln>
          <a:effectLst/>
        </p:spPr>
        <p:txBody>
          <a:bodyPr vert="horz" wrap="square" lIns="93019" tIns="46509" rIns="93019" bIns="46509" numCol="1" anchor="b" anchorCtr="0" compatLnSpc="1">
            <a:prstTxWarp prst="textNoShape">
              <a:avLst/>
            </a:prstTxWarp>
          </a:bodyPr>
          <a:lstStyle>
            <a:lvl1pPr algn="r" defTabSz="931863">
              <a:defRPr sz="1200">
                <a:latin typeface="Arial Narrow" pitchFamily="34" charset="0"/>
              </a:defRPr>
            </a:lvl1pPr>
          </a:lstStyle>
          <a:p>
            <a:pPr>
              <a:defRPr/>
            </a:pPr>
            <a:fld id="{B421CC04-CF07-47F0-BB30-77F3AA96B09D}" type="slidenum">
              <a:rPr lang="en-AU"/>
              <a:pPr>
                <a:defRPr/>
              </a:pPr>
              <a:t>‹#›</a:t>
            </a:fld>
            <a:endParaRPr lang="en-AU"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3019" tIns="46509" rIns="93019" bIns="46509" numCol="1" anchor="t" anchorCtr="0" compatLnSpc="1">
            <a:prstTxWarp prst="textNoShape">
              <a:avLst/>
            </a:prstTxWarp>
          </a:bodyPr>
          <a:lstStyle>
            <a:lvl1pPr defTabSz="931863">
              <a:defRPr sz="1200" b="0">
                <a:solidFill>
                  <a:schemeClr val="tx1"/>
                </a:solidFill>
                <a:latin typeface="Times New Roman" pitchFamily="18" charset="0"/>
              </a:defRPr>
            </a:lvl1pPr>
          </a:lstStyle>
          <a:p>
            <a:pPr>
              <a:defRPr/>
            </a:pPr>
            <a:endParaRPr lang="en-AU"/>
          </a:p>
        </p:txBody>
      </p:sp>
      <p:sp>
        <p:nvSpPr>
          <p:cNvPr id="9219" name="Rectangle 3"/>
          <p:cNvSpPr>
            <a:spLocks noGrp="1" noChangeArrowheads="1"/>
          </p:cNvSpPr>
          <p:nvPr>
            <p:ph type="dt" idx="1"/>
          </p:nvPr>
        </p:nvSpPr>
        <p:spPr bwMode="auto">
          <a:xfrm>
            <a:off x="3778250" y="0"/>
            <a:ext cx="2890838" cy="496888"/>
          </a:xfrm>
          <a:prstGeom prst="rect">
            <a:avLst/>
          </a:prstGeom>
          <a:noFill/>
          <a:ln w="9525">
            <a:noFill/>
            <a:miter lim="800000"/>
            <a:headEnd/>
            <a:tailEnd/>
          </a:ln>
          <a:effectLst/>
        </p:spPr>
        <p:txBody>
          <a:bodyPr vert="horz" wrap="square" lIns="93019" tIns="46509" rIns="93019" bIns="46509" numCol="1" anchor="t" anchorCtr="0" compatLnSpc="1">
            <a:prstTxWarp prst="textNoShape">
              <a:avLst/>
            </a:prstTxWarp>
          </a:bodyPr>
          <a:lstStyle>
            <a:lvl1pPr algn="r" defTabSz="931863">
              <a:defRPr sz="1200" b="0">
                <a:solidFill>
                  <a:schemeClr val="tx1"/>
                </a:solidFill>
                <a:latin typeface="Times New Roman" pitchFamily="18" charset="0"/>
              </a:defRPr>
            </a:lvl1pPr>
          </a:lstStyle>
          <a:p>
            <a:pPr>
              <a:defRPr/>
            </a:pPr>
            <a:endParaRPr lang="en-AU"/>
          </a:p>
        </p:txBody>
      </p:sp>
      <p:sp>
        <p:nvSpPr>
          <p:cNvPr id="14340" name="Rectangle 4"/>
          <p:cNvSpPr>
            <a:spLocks noGrp="1" noRot="1" noChangeAspect="1" noChangeArrowheads="1" noTextEdit="1"/>
          </p:cNvSpPr>
          <p:nvPr>
            <p:ph type="sldImg" idx="2"/>
          </p:nvPr>
        </p:nvSpPr>
        <p:spPr bwMode="auto">
          <a:xfrm>
            <a:off x="854075" y="744538"/>
            <a:ext cx="4964113" cy="37226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889000" y="4716463"/>
            <a:ext cx="4891088" cy="4465637"/>
          </a:xfrm>
          <a:prstGeom prst="rect">
            <a:avLst/>
          </a:prstGeom>
          <a:noFill/>
          <a:ln w="9525">
            <a:noFill/>
            <a:miter lim="800000"/>
            <a:headEnd/>
            <a:tailEnd/>
          </a:ln>
          <a:effectLst/>
        </p:spPr>
        <p:txBody>
          <a:bodyPr vert="horz" wrap="square" lIns="93019" tIns="46509" rIns="93019" bIns="46509"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9222" name="Rectangle 6"/>
          <p:cNvSpPr>
            <a:spLocks noGrp="1" noChangeArrowheads="1"/>
          </p:cNvSpPr>
          <p:nvPr>
            <p:ph type="ftr" sz="quarter" idx="4"/>
          </p:nvPr>
        </p:nvSpPr>
        <p:spPr bwMode="auto">
          <a:xfrm>
            <a:off x="0" y="9429750"/>
            <a:ext cx="2890838" cy="496888"/>
          </a:xfrm>
          <a:prstGeom prst="rect">
            <a:avLst/>
          </a:prstGeom>
          <a:noFill/>
          <a:ln w="9525">
            <a:noFill/>
            <a:miter lim="800000"/>
            <a:headEnd/>
            <a:tailEnd/>
          </a:ln>
          <a:effectLst/>
        </p:spPr>
        <p:txBody>
          <a:bodyPr vert="horz" wrap="square" lIns="93019" tIns="46509" rIns="93019" bIns="46509" numCol="1" anchor="b" anchorCtr="0" compatLnSpc="1">
            <a:prstTxWarp prst="textNoShape">
              <a:avLst/>
            </a:prstTxWarp>
          </a:bodyPr>
          <a:lstStyle>
            <a:lvl1pPr defTabSz="931863">
              <a:defRPr sz="1200" b="0">
                <a:solidFill>
                  <a:schemeClr val="tx1"/>
                </a:solidFill>
                <a:latin typeface="Times New Roman" pitchFamily="18" charset="0"/>
              </a:defRPr>
            </a:lvl1pPr>
          </a:lstStyle>
          <a:p>
            <a:pPr>
              <a:defRPr/>
            </a:pPr>
            <a:endParaRPr lang="en-AU"/>
          </a:p>
        </p:txBody>
      </p:sp>
      <p:sp>
        <p:nvSpPr>
          <p:cNvPr id="9223" name="Rectangle 7"/>
          <p:cNvSpPr>
            <a:spLocks noGrp="1" noChangeArrowheads="1"/>
          </p:cNvSpPr>
          <p:nvPr>
            <p:ph type="sldNum" sz="quarter" idx="5"/>
          </p:nvPr>
        </p:nvSpPr>
        <p:spPr bwMode="auto">
          <a:xfrm>
            <a:off x="3778250" y="9429750"/>
            <a:ext cx="2890838" cy="496888"/>
          </a:xfrm>
          <a:prstGeom prst="rect">
            <a:avLst/>
          </a:prstGeom>
          <a:noFill/>
          <a:ln w="9525">
            <a:noFill/>
            <a:miter lim="800000"/>
            <a:headEnd/>
            <a:tailEnd/>
          </a:ln>
          <a:effectLst/>
        </p:spPr>
        <p:txBody>
          <a:bodyPr vert="horz" wrap="square" lIns="93019" tIns="46509" rIns="93019" bIns="46509" numCol="1" anchor="b" anchorCtr="0" compatLnSpc="1">
            <a:prstTxWarp prst="textNoShape">
              <a:avLst/>
            </a:prstTxWarp>
          </a:bodyPr>
          <a:lstStyle>
            <a:lvl1pPr algn="r" defTabSz="931863">
              <a:defRPr sz="1200" b="0">
                <a:solidFill>
                  <a:schemeClr val="tx1"/>
                </a:solidFill>
                <a:latin typeface="Times New Roman" pitchFamily="18" charset="0"/>
              </a:defRPr>
            </a:lvl1pPr>
          </a:lstStyle>
          <a:p>
            <a:pPr>
              <a:defRPr/>
            </a:pPr>
            <a:fld id="{F4448085-80FF-4288-9A34-14A360721D9A}" type="slidenum">
              <a:rPr lang="en-AU"/>
              <a:pPr>
                <a:defRPr/>
              </a:pPr>
              <a:t>‹#›</a:t>
            </a:fld>
            <a:endParaRPr lang="en-A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4448085-80FF-4288-9A34-14A360721D9A}" type="slidenum">
              <a:rPr lang="en-AU" smtClean="0"/>
              <a:pPr>
                <a:defRPr/>
              </a:pPr>
              <a:t>8</a:t>
            </a:fld>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53987" name="Rectangle 3"/>
          <p:cNvSpPr>
            <a:spLocks noGrp="1" noChangeArrowheads="1"/>
          </p:cNvSpPr>
          <p:nvPr>
            <p:ph type="subTitle" idx="1"/>
          </p:nvPr>
        </p:nvSpPr>
        <p:spPr>
          <a:xfrm>
            <a:off x="822325" y="4643438"/>
            <a:ext cx="8021638" cy="930275"/>
          </a:xfrm>
        </p:spPr>
        <p:txBody>
          <a:bodyPr/>
          <a:lstStyle>
            <a:lvl1pPr marL="0" indent="0">
              <a:buFont typeface="Wingdings" pitchFamily="2" charset="2"/>
              <a:buNone/>
              <a:defRPr sz="2800">
                <a:solidFill>
                  <a:schemeClr val="accent1"/>
                </a:solidFill>
                <a:latin typeface="Arial" charset="0"/>
              </a:defRPr>
            </a:lvl1pPr>
          </a:lstStyle>
          <a:p>
            <a:r>
              <a:rPr lang="en-AU"/>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0975" y="404813"/>
            <a:ext cx="1960563" cy="5832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9288" y="404813"/>
            <a:ext cx="5729287" cy="5832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9288" y="1285875"/>
            <a:ext cx="3844925" cy="495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85875"/>
            <a:ext cx="3844925" cy="495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file:///C:\Documents%20and%20Settings\mcmahonl\Local%20Settings\Temporary%20Internet%20Files\Documents%20and%20Settings\slacksmithd\Local%20Settings\Temporary%20Internet%20Files\Local%20Settings\Temporary%20Internet%20Files\Temporary%20Internet%20Files\elderm\elderm\MUNROP\Local%20Settings\Temporary%20Internet%20Files\Local%20Settings\Temporary%20Internet%20Files\MUNROP\Local%20Settings\Temporary%20Internet%20Files\McMahonL\Local%20Settings\"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49288" y="1285875"/>
            <a:ext cx="7842250" cy="49514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 Click to edit Master text styles</a:t>
            </a:r>
          </a:p>
          <a:p>
            <a:pPr lvl="1"/>
            <a:r>
              <a:rPr lang="en-AU" smtClean="0"/>
              <a:t> Second level</a:t>
            </a:r>
          </a:p>
          <a:p>
            <a:pPr lvl="2"/>
            <a:r>
              <a:rPr lang="en-AU" smtClean="0"/>
              <a:t> Third level</a:t>
            </a:r>
          </a:p>
          <a:p>
            <a:pPr lvl="3"/>
            <a:r>
              <a:rPr lang="en-AU" smtClean="0"/>
              <a:t> Fourth level</a:t>
            </a:r>
          </a:p>
          <a:p>
            <a:pPr lvl="4"/>
            <a:r>
              <a:rPr lang="en-AU" smtClean="0"/>
              <a:t> Fifth level</a:t>
            </a:r>
          </a:p>
        </p:txBody>
      </p:sp>
      <p:sp>
        <p:nvSpPr>
          <p:cNvPr id="552963" name="Rectangle 3"/>
          <p:cNvSpPr>
            <a:spLocks noChangeArrowheads="1"/>
          </p:cNvSpPr>
          <p:nvPr/>
        </p:nvSpPr>
        <p:spPr bwMode="auto">
          <a:xfrm>
            <a:off x="8362950" y="6486525"/>
            <a:ext cx="152400" cy="182563"/>
          </a:xfrm>
          <a:prstGeom prst="rect">
            <a:avLst/>
          </a:prstGeom>
          <a:noFill/>
          <a:ln w="9525">
            <a:noFill/>
            <a:miter lim="800000"/>
            <a:headEnd/>
            <a:tailEnd/>
          </a:ln>
          <a:effectLst/>
        </p:spPr>
        <p:txBody>
          <a:bodyPr wrap="none" lIns="0" tIns="0" rIns="0" bIns="0">
            <a:spAutoFit/>
          </a:bodyPr>
          <a:lstStyle/>
          <a:p>
            <a:pPr algn="r">
              <a:defRPr/>
            </a:pPr>
            <a:fld id="{232DE8DC-E1A1-4B2C-BE86-0C921E8C0985}" type="slidenum">
              <a:rPr lang="en-AU" sz="1200" b="0">
                <a:solidFill>
                  <a:schemeClr val="accent1"/>
                </a:solidFill>
                <a:latin typeface="Arial Narrow" pitchFamily="34" charset="0"/>
              </a:rPr>
              <a:pPr algn="r">
                <a:defRPr/>
              </a:pPr>
              <a:t>‹#›</a:t>
            </a:fld>
            <a:endParaRPr lang="en-AU" sz="1200" b="0" dirty="0">
              <a:solidFill>
                <a:schemeClr val="accent1"/>
              </a:solidFill>
              <a:latin typeface="Arial Narrow" pitchFamily="34" charset="0"/>
            </a:endParaRPr>
          </a:p>
        </p:txBody>
      </p:sp>
      <p:sp>
        <p:nvSpPr>
          <p:cNvPr id="1028" name="Rectangle 4"/>
          <p:cNvSpPr>
            <a:spLocks noGrp="1" noChangeArrowheads="1"/>
          </p:cNvSpPr>
          <p:nvPr>
            <p:ph type="title"/>
          </p:nvPr>
        </p:nvSpPr>
        <p:spPr bwMode="auto">
          <a:xfrm>
            <a:off x="649288" y="404813"/>
            <a:ext cx="5867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552965" name="AutoShape 5" descr="sinclair knight merz engineering planning consulting">
            <a:hlinkClick r:id="rId14" action="ppaction://hlinkfile" tooltip="sinclair knight merz engineering planning consulting"/>
          </p:cNvPr>
          <p:cNvSpPr>
            <a:spLocks noChangeAspect="1" noChangeArrowheads="1"/>
          </p:cNvSpPr>
          <p:nvPr/>
        </p:nvSpPr>
        <p:spPr bwMode="auto">
          <a:xfrm>
            <a:off x="168275" y="3246438"/>
            <a:ext cx="296863" cy="296862"/>
          </a:xfrm>
          <a:prstGeom prst="rect">
            <a:avLst/>
          </a:prstGeom>
          <a:noFill/>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909"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l" rtl="0" eaLnBrk="0" fontAlgn="base" hangingPunct="0">
        <a:spcBef>
          <a:spcPct val="0"/>
        </a:spcBef>
        <a:spcAft>
          <a:spcPct val="0"/>
        </a:spcAft>
        <a:defRPr sz="2800" b="1">
          <a:solidFill>
            <a:srgbClr val="FFFFFF"/>
          </a:solidFill>
          <a:latin typeface="+mj-lt"/>
          <a:ea typeface="+mj-ea"/>
          <a:cs typeface="+mj-cs"/>
        </a:defRPr>
      </a:lvl1pPr>
      <a:lvl2pPr algn="l" rtl="0" eaLnBrk="0" fontAlgn="base" hangingPunct="0">
        <a:spcBef>
          <a:spcPct val="0"/>
        </a:spcBef>
        <a:spcAft>
          <a:spcPct val="0"/>
        </a:spcAft>
        <a:defRPr sz="2800" b="1">
          <a:solidFill>
            <a:srgbClr val="FFFFFF"/>
          </a:solidFill>
          <a:latin typeface="Arial Narrow" pitchFamily="34" charset="0"/>
        </a:defRPr>
      </a:lvl2pPr>
      <a:lvl3pPr algn="l" rtl="0" eaLnBrk="0" fontAlgn="base" hangingPunct="0">
        <a:spcBef>
          <a:spcPct val="0"/>
        </a:spcBef>
        <a:spcAft>
          <a:spcPct val="0"/>
        </a:spcAft>
        <a:defRPr sz="2800" b="1">
          <a:solidFill>
            <a:srgbClr val="FFFFFF"/>
          </a:solidFill>
          <a:latin typeface="Arial Narrow" pitchFamily="34" charset="0"/>
        </a:defRPr>
      </a:lvl3pPr>
      <a:lvl4pPr algn="l" rtl="0" eaLnBrk="0" fontAlgn="base" hangingPunct="0">
        <a:spcBef>
          <a:spcPct val="0"/>
        </a:spcBef>
        <a:spcAft>
          <a:spcPct val="0"/>
        </a:spcAft>
        <a:defRPr sz="2800" b="1">
          <a:solidFill>
            <a:srgbClr val="FFFFFF"/>
          </a:solidFill>
          <a:latin typeface="Arial Narrow" pitchFamily="34" charset="0"/>
        </a:defRPr>
      </a:lvl4pPr>
      <a:lvl5pPr algn="l" rtl="0" eaLnBrk="0" fontAlgn="base" hangingPunct="0">
        <a:spcBef>
          <a:spcPct val="0"/>
        </a:spcBef>
        <a:spcAft>
          <a:spcPct val="0"/>
        </a:spcAft>
        <a:defRPr sz="2800" b="1">
          <a:solidFill>
            <a:srgbClr val="FFFFFF"/>
          </a:solidFill>
          <a:latin typeface="Arial Narrow" pitchFamily="34" charset="0"/>
        </a:defRPr>
      </a:lvl5pPr>
      <a:lvl6pPr marL="457200" algn="l" rtl="0" fontAlgn="base">
        <a:spcBef>
          <a:spcPct val="0"/>
        </a:spcBef>
        <a:spcAft>
          <a:spcPct val="0"/>
        </a:spcAft>
        <a:defRPr sz="2800" b="1">
          <a:solidFill>
            <a:srgbClr val="FFFFFF"/>
          </a:solidFill>
          <a:latin typeface="Arial Narrow" pitchFamily="34" charset="0"/>
        </a:defRPr>
      </a:lvl6pPr>
      <a:lvl7pPr marL="914400" algn="l" rtl="0" fontAlgn="base">
        <a:spcBef>
          <a:spcPct val="0"/>
        </a:spcBef>
        <a:spcAft>
          <a:spcPct val="0"/>
        </a:spcAft>
        <a:defRPr sz="2800" b="1">
          <a:solidFill>
            <a:srgbClr val="FFFFFF"/>
          </a:solidFill>
          <a:latin typeface="Arial Narrow" pitchFamily="34" charset="0"/>
        </a:defRPr>
      </a:lvl7pPr>
      <a:lvl8pPr marL="1371600" algn="l" rtl="0" fontAlgn="base">
        <a:spcBef>
          <a:spcPct val="0"/>
        </a:spcBef>
        <a:spcAft>
          <a:spcPct val="0"/>
        </a:spcAft>
        <a:defRPr sz="2800" b="1">
          <a:solidFill>
            <a:srgbClr val="FFFFFF"/>
          </a:solidFill>
          <a:latin typeface="Arial Narrow" pitchFamily="34" charset="0"/>
        </a:defRPr>
      </a:lvl8pPr>
      <a:lvl9pPr marL="1828800" algn="l" rtl="0" fontAlgn="base">
        <a:spcBef>
          <a:spcPct val="0"/>
        </a:spcBef>
        <a:spcAft>
          <a:spcPct val="0"/>
        </a:spcAft>
        <a:defRPr sz="2800" b="1">
          <a:solidFill>
            <a:srgbClr val="FFFFFF"/>
          </a:solidFill>
          <a:latin typeface="Arial Narrow" pitchFamily="34"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
        <a:defRPr sz="2400">
          <a:solidFill>
            <a:schemeClr val="folHlink"/>
          </a:solidFill>
          <a:latin typeface="+mn-lt"/>
          <a:ea typeface="+mn-ea"/>
          <a:cs typeface="+mn-cs"/>
        </a:defRPr>
      </a:lvl1pPr>
      <a:lvl2pPr marL="727075" indent="-382588" algn="l" rtl="0" eaLnBrk="0" fontAlgn="base" hangingPunct="0">
        <a:spcBef>
          <a:spcPct val="20000"/>
        </a:spcBef>
        <a:spcAft>
          <a:spcPct val="0"/>
        </a:spcAft>
        <a:buClr>
          <a:schemeClr val="tx2"/>
        </a:buClr>
        <a:buFont typeface="Wingdings" pitchFamily="2" charset="2"/>
        <a:buChar char="§"/>
        <a:defRPr sz="2400">
          <a:solidFill>
            <a:schemeClr val="folHlink"/>
          </a:solidFill>
          <a:latin typeface="+mn-lt"/>
        </a:defRPr>
      </a:lvl2pPr>
      <a:lvl3pPr marL="1111250" indent="-382588" algn="l" rtl="0" eaLnBrk="0" fontAlgn="base" hangingPunct="0">
        <a:spcBef>
          <a:spcPct val="20000"/>
        </a:spcBef>
        <a:spcAft>
          <a:spcPct val="0"/>
        </a:spcAft>
        <a:buClr>
          <a:schemeClr val="tx2"/>
        </a:buClr>
        <a:buFont typeface="Wingdings" pitchFamily="2" charset="2"/>
        <a:buChar char="§"/>
        <a:defRPr sz="2000">
          <a:solidFill>
            <a:schemeClr val="folHlink"/>
          </a:solidFill>
          <a:latin typeface="+mn-lt"/>
        </a:defRPr>
      </a:lvl3pPr>
      <a:lvl4pPr marL="1484313" indent="-360363" algn="l" rtl="0" eaLnBrk="0" fontAlgn="base" hangingPunct="0">
        <a:spcBef>
          <a:spcPct val="20000"/>
        </a:spcBef>
        <a:spcAft>
          <a:spcPct val="0"/>
        </a:spcAft>
        <a:buClr>
          <a:schemeClr val="tx2"/>
        </a:buClr>
        <a:buFont typeface="Wingdings" pitchFamily="2" charset="2"/>
        <a:buChar char="§"/>
        <a:defRPr>
          <a:solidFill>
            <a:schemeClr val="folHlink"/>
          </a:solidFill>
          <a:latin typeface="+mn-lt"/>
        </a:defRPr>
      </a:lvl4pPr>
      <a:lvl5pPr marL="1847850" indent="-361950" algn="l" rtl="0" eaLnBrk="0" fontAlgn="base" hangingPunct="0">
        <a:spcBef>
          <a:spcPct val="20000"/>
        </a:spcBef>
        <a:spcAft>
          <a:spcPct val="0"/>
        </a:spcAft>
        <a:buClr>
          <a:schemeClr val="tx2"/>
        </a:buClr>
        <a:buFont typeface="Wingdings" pitchFamily="2" charset="2"/>
        <a:buChar char="§"/>
        <a:defRPr>
          <a:solidFill>
            <a:schemeClr val="folHlink"/>
          </a:solidFill>
          <a:latin typeface="+mn-lt"/>
        </a:defRPr>
      </a:lvl5pPr>
      <a:lvl6pPr marL="2305050" indent="-361950" algn="l" rtl="0" fontAlgn="base">
        <a:spcBef>
          <a:spcPct val="20000"/>
        </a:spcBef>
        <a:spcAft>
          <a:spcPct val="0"/>
        </a:spcAft>
        <a:buClr>
          <a:schemeClr val="tx2"/>
        </a:buClr>
        <a:buFont typeface="Wingdings" pitchFamily="2" charset="2"/>
        <a:buChar char="§"/>
        <a:defRPr>
          <a:solidFill>
            <a:schemeClr val="folHlink"/>
          </a:solidFill>
          <a:latin typeface="+mn-lt"/>
        </a:defRPr>
      </a:lvl6pPr>
      <a:lvl7pPr marL="2762250" indent="-361950" algn="l" rtl="0" fontAlgn="base">
        <a:spcBef>
          <a:spcPct val="20000"/>
        </a:spcBef>
        <a:spcAft>
          <a:spcPct val="0"/>
        </a:spcAft>
        <a:buClr>
          <a:schemeClr val="tx2"/>
        </a:buClr>
        <a:buFont typeface="Wingdings" pitchFamily="2" charset="2"/>
        <a:buChar char="§"/>
        <a:defRPr>
          <a:solidFill>
            <a:schemeClr val="folHlink"/>
          </a:solidFill>
          <a:latin typeface="+mn-lt"/>
        </a:defRPr>
      </a:lvl7pPr>
      <a:lvl8pPr marL="3219450" indent="-361950" algn="l" rtl="0" fontAlgn="base">
        <a:spcBef>
          <a:spcPct val="20000"/>
        </a:spcBef>
        <a:spcAft>
          <a:spcPct val="0"/>
        </a:spcAft>
        <a:buClr>
          <a:schemeClr val="tx2"/>
        </a:buClr>
        <a:buFont typeface="Wingdings" pitchFamily="2" charset="2"/>
        <a:buChar char="§"/>
        <a:defRPr>
          <a:solidFill>
            <a:schemeClr val="folHlink"/>
          </a:solidFill>
          <a:latin typeface="+mn-lt"/>
        </a:defRPr>
      </a:lvl8pPr>
      <a:lvl9pPr marL="3676650" indent="-361950" algn="l" rtl="0" fontAlgn="base">
        <a:spcBef>
          <a:spcPct val="20000"/>
        </a:spcBef>
        <a:spcAft>
          <a:spcPct val="0"/>
        </a:spcAft>
        <a:buClr>
          <a:schemeClr val="tx2"/>
        </a:buClr>
        <a:buFont typeface="Wingdings" pitchFamily="2" charset="2"/>
        <a:buChar char="§"/>
        <a:defRPr>
          <a:solidFill>
            <a:schemeClr val="fo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49288" y="0"/>
            <a:ext cx="6558336" cy="1014413"/>
          </a:xfrm>
        </p:spPr>
        <p:txBody>
          <a:bodyPr/>
          <a:lstStyle/>
          <a:p>
            <a:r>
              <a:rPr lang="en-US" dirty="0" smtClean="0"/>
              <a:t>Transfield Services North America Transportation Infrastructure</a:t>
            </a:r>
          </a:p>
        </p:txBody>
      </p:sp>
      <p:pic>
        <p:nvPicPr>
          <p:cNvPr id="4099" name="Picture 7" descr="POM Aerial"/>
          <p:cNvPicPr>
            <a:picLocks noGrp="1" noChangeAspect="1" noChangeArrowheads="1"/>
          </p:cNvPicPr>
          <p:nvPr>
            <p:ph idx="1"/>
          </p:nvPr>
        </p:nvPicPr>
        <p:blipFill>
          <a:blip r:embed="rId2" cstate="print"/>
          <a:srcRect/>
          <a:stretch>
            <a:fillRect/>
          </a:stretch>
        </p:blipFill>
        <p:spPr>
          <a:xfrm>
            <a:off x="484093" y="1304366"/>
            <a:ext cx="8269941" cy="5093728"/>
          </a:xfrm>
          <a:noFill/>
        </p:spPr>
      </p:pic>
      <p:sp>
        <p:nvSpPr>
          <p:cNvPr id="4" name="Rectangle 3"/>
          <p:cNvSpPr/>
          <p:nvPr/>
        </p:nvSpPr>
        <p:spPr>
          <a:xfrm>
            <a:off x="5880100" y="3975100"/>
            <a:ext cx="185738" cy="400050"/>
          </a:xfrm>
          <a:prstGeom prst="rect">
            <a:avLst/>
          </a:prstGeom>
        </p:spPr>
        <p:txBody>
          <a:bodyPr wrap="none">
            <a:spAutoFit/>
          </a:bodyPr>
          <a:lstStyle/>
          <a:p>
            <a:pPr algn="ctr">
              <a:defRPr/>
            </a:pPr>
            <a:endParaRPr lang="en-US" dirty="0">
              <a:solidFill>
                <a:srgbClr val="FFC000"/>
              </a:solidFill>
              <a:effectLst>
                <a:outerShdw blurRad="38100" dist="38100" dir="2700000" algn="tl">
                  <a:srgbClr val="000000"/>
                </a:outerShdw>
              </a:effectLst>
              <a:latin typeface="Tahoma" pitchFamily="34" charset="0"/>
            </a:endParaRPr>
          </a:p>
        </p:txBody>
      </p:sp>
      <p:sp>
        <p:nvSpPr>
          <p:cNvPr id="5" name="TextBox 4"/>
          <p:cNvSpPr txBox="1"/>
          <p:nvPr/>
        </p:nvSpPr>
        <p:spPr>
          <a:xfrm>
            <a:off x="5257800" y="5131398"/>
            <a:ext cx="3200400" cy="461665"/>
          </a:xfrm>
          <a:prstGeom prst="rect">
            <a:avLst/>
          </a:prstGeom>
          <a:noFill/>
        </p:spPr>
        <p:txBody>
          <a:bodyPr wrap="square" rtlCol="0">
            <a:spAutoFit/>
          </a:bodyPr>
          <a:lstStyle/>
          <a:p>
            <a:r>
              <a:rPr lang="en-US" sz="2400" dirty="0" smtClean="0">
                <a:solidFill>
                  <a:srgbClr val="FFFFFF"/>
                </a:solidFill>
              </a:rPr>
              <a:t>Port of Miami Tunnel</a:t>
            </a:r>
            <a:endParaRPr lang="en-US" sz="2400" dirty="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Operability &amp; Maintainability Reviews</a:t>
            </a:r>
            <a:endParaRPr lang="en-US" dirty="0"/>
          </a:p>
        </p:txBody>
      </p:sp>
      <p:sp>
        <p:nvSpPr>
          <p:cNvPr id="3" name="Content Placeholder 2"/>
          <p:cNvSpPr>
            <a:spLocks noGrp="1"/>
          </p:cNvSpPr>
          <p:nvPr>
            <p:ph idx="1"/>
          </p:nvPr>
        </p:nvSpPr>
        <p:spPr>
          <a:xfrm>
            <a:off x="649288" y="1583140"/>
            <a:ext cx="7842250" cy="4544705"/>
          </a:xfrm>
        </p:spPr>
        <p:txBody>
          <a:bodyPr/>
          <a:lstStyle/>
          <a:p>
            <a:pPr lvl="1" eaLnBrk="1" hangingPunct="1"/>
            <a:r>
              <a:rPr lang="en-US" sz="1800" dirty="0" smtClean="0"/>
              <a:t>The full benefit of O&amp;M reviews is often not fully appreciated, this is a critical process for safety critical infrastructure such as tunnels;</a:t>
            </a:r>
            <a:br>
              <a:rPr lang="en-US" sz="1800" dirty="0" smtClean="0"/>
            </a:br>
            <a:endParaRPr lang="en-US" sz="1800" dirty="0" smtClean="0"/>
          </a:p>
          <a:p>
            <a:pPr lvl="1" eaLnBrk="1" hangingPunct="1"/>
            <a:r>
              <a:rPr lang="en-US" sz="1800" dirty="0" smtClean="0"/>
              <a:t>Provides the opportunity for the O&amp;M provider to leverage their full capability and real life experience;</a:t>
            </a:r>
            <a:br>
              <a:rPr lang="en-US" sz="1800" dirty="0" smtClean="0"/>
            </a:br>
            <a:endParaRPr lang="en-US" sz="1800" dirty="0" smtClean="0"/>
          </a:p>
          <a:p>
            <a:pPr lvl="1" eaLnBrk="1" hangingPunct="1"/>
            <a:r>
              <a:rPr lang="en-US" sz="1800" dirty="0" smtClean="0"/>
              <a:t>Balances the short term and long term life cycle cost objectives between the various parties involved;</a:t>
            </a:r>
            <a:br>
              <a:rPr lang="en-US" sz="1800" dirty="0" smtClean="0"/>
            </a:br>
            <a:endParaRPr lang="en-US" sz="1800" dirty="0" smtClean="0"/>
          </a:p>
          <a:p>
            <a:pPr lvl="1" eaLnBrk="1" hangingPunct="1"/>
            <a:r>
              <a:rPr lang="en-US" sz="1800" dirty="0" smtClean="0"/>
              <a:t>Often there is no/little cost impact to incorporating operability or maintainability changes, rather design optimization if identified early;</a:t>
            </a:r>
            <a:br>
              <a:rPr lang="en-US" sz="1800" dirty="0" smtClean="0"/>
            </a:br>
            <a:endParaRPr lang="en-US" sz="1800" dirty="0" smtClean="0"/>
          </a:p>
          <a:p>
            <a:pPr lvl="1" eaLnBrk="1" hangingPunct="1"/>
            <a:r>
              <a:rPr lang="en-US" sz="1800" dirty="0" smtClean="0"/>
              <a:t>Often covers criteria that is not covered by regulations, codes or laws:</a:t>
            </a:r>
            <a:br>
              <a:rPr lang="en-US" sz="1800" dirty="0" smtClean="0"/>
            </a:br>
            <a:endParaRPr lang="en-US" sz="1800" dirty="0" smtClean="0"/>
          </a:p>
          <a:p>
            <a:pPr lvl="1" eaLnBrk="1" hangingPunct="1"/>
            <a:r>
              <a:rPr lang="en-US" sz="1800" dirty="0" smtClean="0"/>
              <a:t>The end user benefits from a safer more efficient asset.</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88" y="349624"/>
            <a:ext cx="5867400" cy="664789"/>
          </a:xfrm>
        </p:spPr>
        <p:txBody>
          <a:bodyPr/>
          <a:lstStyle/>
          <a:p>
            <a:r>
              <a:rPr lang="en-US" dirty="0" smtClean="0"/>
              <a:t>Port of Miami Tunnel Geography</a:t>
            </a:r>
            <a:endParaRPr lang="en-US" dirty="0"/>
          </a:p>
        </p:txBody>
      </p:sp>
      <p:pic>
        <p:nvPicPr>
          <p:cNvPr id="4" name="Content Placeholder 3" descr="PoMT.png"/>
          <p:cNvPicPr>
            <a:picLocks noGrp="1" noChangeAspect="1"/>
          </p:cNvPicPr>
          <p:nvPr>
            <p:ph idx="1"/>
          </p:nvPr>
        </p:nvPicPr>
        <p:blipFill>
          <a:blip r:embed="rId2" cstate="print"/>
          <a:stretch>
            <a:fillRect/>
          </a:stretch>
        </p:blipFill>
        <p:spPr>
          <a:xfrm>
            <a:off x="537882" y="1277257"/>
            <a:ext cx="7974106" cy="4115014"/>
          </a:xfrm>
        </p:spPr>
      </p:pic>
      <p:sp>
        <p:nvSpPr>
          <p:cNvPr id="5" name="TextBox 4"/>
          <p:cNvSpPr txBox="1"/>
          <p:nvPr/>
        </p:nvSpPr>
        <p:spPr>
          <a:xfrm>
            <a:off x="595087" y="5392272"/>
            <a:ext cx="7890008" cy="707886"/>
          </a:xfrm>
          <a:prstGeom prst="rect">
            <a:avLst/>
          </a:prstGeom>
          <a:noFill/>
        </p:spPr>
        <p:txBody>
          <a:bodyPr wrap="square" rtlCol="0">
            <a:spAutoFit/>
          </a:bodyPr>
          <a:lstStyle/>
          <a:p>
            <a:r>
              <a:rPr lang="en-US" dirty="0" smtClean="0">
                <a:solidFill>
                  <a:schemeClr val="tx1"/>
                </a:solidFill>
                <a:latin typeface="+mj-lt"/>
              </a:rPr>
              <a:t>Consists of an undersea tunnel link from Watson Island to the Port of Miami on Dodge Island</a:t>
            </a:r>
            <a:endParaRPr lang="en-US" dirty="0">
              <a:solidFill>
                <a:schemeClr val="tx1"/>
              </a:solidFill>
              <a:latin typeface="+mj-lt"/>
            </a:endParaRPr>
          </a:p>
        </p:txBody>
      </p:sp>
      <p:cxnSp>
        <p:nvCxnSpPr>
          <p:cNvPr id="7" name="Straight Arrow Connector 6"/>
          <p:cNvCxnSpPr/>
          <p:nvPr/>
        </p:nvCxnSpPr>
        <p:spPr bwMode="auto">
          <a:xfrm>
            <a:off x="2554514" y="3454400"/>
            <a:ext cx="1059543" cy="827314"/>
          </a:xfrm>
          <a:prstGeom prst="straightConnector1">
            <a:avLst/>
          </a:prstGeom>
          <a:solidFill>
            <a:schemeClr val="tx2"/>
          </a:solidFill>
          <a:ln w="9525" cap="flat" cmpd="sng" algn="ctr">
            <a:noFill/>
            <a:prstDash val="solid"/>
            <a:round/>
            <a:headEnd type="none" w="med" len="med"/>
            <a:tailEnd type="arrow"/>
          </a:ln>
          <a:effectLst/>
        </p:spPr>
      </p:cxnSp>
      <p:sp>
        <p:nvSpPr>
          <p:cNvPr id="11" name="Down Arrow 10"/>
          <p:cNvSpPr/>
          <p:nvPr/>
        </p:nvSpPr>
        <p:spPr bwMode="auto">
          <a:xfrm rot="2900169" flipH="1" flipV="1">
            <a:off x="2528811" y="3030837"/>
            <a:ext cx="257105" cy="1125840"/>
          </a:xfrm>
          <a:prstGeom prst="downArrow">
            <a:avLst>
              <a:gd name="adj1" fmla="val 50000"/>
              <a:gd name="adj2" fmla="val 45652"/>
            </a:avLst>
          </a:prstGeom>
          <a:solidFill>
            <a:schemeClr val="bg2"/>
          </a:solidFill>
          <a:ln w="9525" cap="flat" cmpd="sng" algn="ctr">
            <a:solidFill>
              <a:schemeClr val="tx1"/>
            </a:solidFill>
            <a:prstDash val="solid"/>
            <a:round/>
            <a:headEnd type="none" w="med" len="med"/>
            <a:tailEnd type="none" w="med" len="med"/>
          </a:ln>
          <a:effectLst/>
          <a:scene3d>
            <a:camera prst="orthographicFront">
              <a:rot lat="0" lon="21299999" rev="0"/>
            </a:camera>
            <a:lightRig rig="threePt" dir="t"/>
          </a:scene3d>
        </p:spPr>
        <p:txBody>
          <a:bodyPr vert="vert" wrap="square" lIns="91440" tIns="82800" rIns="91440" bIns="8280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2"/>
              </a:solidFill>
              <a:effectLst/>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86" y="0"/>
            <a:ext cx="7159399" cy="1014413"/>
          </a:xfrm>
        </p:spPr>
        <p:txBody>
          <a:bodyPr/>
          <a:lstStyle/>
          <a:p>
            <a:r>
              <a:rPr lang="en-US" dirty="0" smtClean="0"/>
              <a:t>35 Year Design-Build-Finance-Operate-Maintain Project (DBFOM)</a:t>
            </a:r>
            <a:endParaRPr lang="en-US" dirty="0"/>
          </a:p>
        </p:txBody>
      </p:sp>
      <p:sp>
        <p:nvSpPr>
          <p:cNvPr id="3" name="Content Placeholder 2"/>
          <p:cNvSpPr>
            <a:spLocks noGrp="1"/>
          </p:cNvSpPr>
          <p:nvPr>
            <p:ph idx="1"/>
          </p:nvPr>
        </p:nvSpPr>
        <p:spPr>
          <a:xfrm>
            <a:off x="649288" y="1116106"/>
            <a:ext cx="7842250" cy="5136775"/>
          </a:xfrm>
        </p:spPr>
        <p:txBody>
          <a:bodyPr/>
          <a:lstStyle/>
          <a:p>
            <a:r>
              <a:rPr lang="en-US" sz="2000" b="1" dirty="0" smtClean="0">
                <a:solidFill>
                  <a:schemeClr val="tx1"/>
                </a:solidFill>
              </a:rPr>
              <a:t>CONTRACT</a:t>
            </a:r>
          </a:p>
          <a:p>
            <a:pPr lvl="1"/>
            <a:r>
              <a:rPr lang="en-US" sz="2000" dirty="0" smtClean="0"/>
              <a:t>On October 15, 2009, the state of Florida and the MAT Concessionaire, LLC (the Miami Access Tunnel consortium) reached final agreement on the Port of Miami Tunnel project, which will be developed as a public-private partnership. </a:t>
            </a:r>
          </a:p>
          <a:p>
            <a:pPr lvl="1"/>
            <a:endParaRPr lang="en-US" dirty="0" smtClean="0"/>
          </a:p>
          <a:p>
            <a:r>
              <a:rPr lang="en-US" sz="2000" dirty="0" smtClean="0"/>
              <a:t> </a:t>
            </a:r>
            <a:r>
              <a:rPr lang="en-US" sz="2000" b="1" dirty="0" smtClean="0"/>
              <a:t>CONCESSIONAIRE </a:t>
            </a:r>
          </a:p>
          <a:p>
            <a:pPr lvl="1"/>
            <a:r>
              <a:rPr lang="en-US" sz="2000" dirty="0" smtClean="0"/>
              <a:t>MAT Concessionaire, LLC is held by Meridiam Infrastructure and Bouygues. </a:t>
            </a:r>
          </a:p>
          <a:p>
            <a:pPr marL="722313" lvl="3" indent="-349250">
              <a:tabLst>
                <a:tab pos="685800" algn="l"/>
              </a:tabLst>
            </a:pPr>
            <a:r>
              <a:rPr lang="en-US" sz="2000" dirty="0" smtClean="0"/>
              <a:t>Bouygues Civil Works Florida – Construction</a:t>
            </a:r>
          </a:p>
          <a:p>
            <a:pPr marL="722313" lvl="3" indent="-349250">
              <a:tabLst>
                <a:tab pos="685800" algn="l"/>
              </a:tabLst>
            </a:pPr>
            <a:r>
              <a:rPr lang="en-US" sz="2000" dirty="0" smtClean="0"/>
              <a:t>Jacobs Civil Inc, – Design Engineer</a:t>
            </a:r>
          </a:p>
          <a:p>
            <a:pPr marL="722313" lvl="3" indent="-349250">
              <a:tabLst>
                <a:tab pos="685800" algn="l"/>
              </a:tabLst>
            </a:pPr>
            <a:r>
              <a:rPr lang="en-US" sz="2000" dirty="0" smtClean="0"/>
              <a:t>Meridiam Infrastructure – Equity Partner</a:t>
            </a:r>
          </a:p>
          <a:p>
            <a:pPr marL="722313" lvl="3" indent="-349250">
              <a:tabLst>
                <a:tab pos="685800" algn="l"/>
              </a:tabLst>
            </a:pPr>
            <a:r>
              <a:rPr lang="en-US" sz="2000" dirty="0" smtClean="0"/>
              <a:t>Transfield Services – Operations and Maintenance</a:t>
            </a:r>
          </a:p>
          <a:p>
            <a:pPr lvl="1">
              <a:buNone/>
            </a:pPr>
            <a:endParaRPr lang="en-US" sz="2000" dirty="0" smtClean="0"/>
          </a:p>
          <a:p>
            <a:pPr lvl="1"/>
            <a:endParaRPr lang="en-US"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FINANCING </a:t>
            </a:r>
          </a:p>
          <a:p>
            <a:r>
              <a:rPr lang="en-US" dirty="0" smtClean="0"/>
              <a:t>The project construction and development cost is financed as follows: </a:t>
            </a:r>
          </a:p>
          <a:p>
            <a:r>
              <a:rPr lang="en-US" dirty="0" smtClean="0"/>
              <a:t>MAT Concessionaire Shareholders’ equity 	$80 million	</a:t>
            </a:r>
          </a:p>
          <a:p>
            <a:r>
              <a:rPr lang="en-US" dirty="0" smtClean="0"/>
              <a:t>Private commercial banks loan 	$342 million	</a:t>
            </a:r>
          </a:p>
          <a:p>
            <a:r>
              <a:rPr lang="en-US" dirty="0" smtClean="0"/>
              <a:t>Federal Transportation Infrastructure Finance and Innovation Act (TIFIA) loan from the U.S. Department of Transportation 	$341 million	</a:t>
            </a:r>
          </a:p>
          <a:p>
            <a:r>
              <a:rPr lang="en-US" dirty="0" smtClean="0"/>
              <a:t>Pre-determined construction payments from FDOT that are triggered by the achievement of certain construction milestones. 	$100 million 	</a:t>
            </a:r>
          </a:p>
          <a:p>
            <a:pPr lvl="1">
              <a:buNone/>
            </a:pP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Financing</a:t>
            </a:r>
            <a:endParaRPr lang="en-US" dirty="0"/>
          </a:p>
        </p:txBody>
      </p:sp>
      <p:graphicFrame>
        <p:nvGraphicFramePr>
          <p:cNvPr id="4" name="Content Placeholder 3"/>
          <p:cNvGraphicFramePr>
            <a:graphicFrameLocks noGrp="1"/>
          </p:cNvGraphicFramePr>
          <p:nvPr>
            <p:ph idx="1"/>
          </p:nvPr>
        </p:nvGraphicFramePr>
        <p:xfrm>
          <a:off x="201706" y="1976718"/>
          <a:ext cx="8727141" cy="4222376"/>
        </p:xfrm>
        <a:graphic>
          <a:graphicData uri="http://schemas.openxmlformats.org/drawingml/2006/table">
            <a:tbl>
              <a:tblPr firstRow="1" bandRow="1">
                <a:tableStyleId>{5C22544A-7EE6-4342-B048-85BDC9FD1C3A}</a:tableStyleId>
              </a:tblPr>
              <a:tblGrid>
                <a:gridCol w="6037729"/>
                <a:gridCol w="2689412"/>
              </a:tblGrid>
              <a:tr h="917908">
                <a:tc>
                  <a:txBody>
                    <a:bodyPr/>
                    <a:lstStyle/>
                    <a:p>
                      <a:pPr algn="l"/>
                      <a:endParaRPr lang="en-US" sz="1800" b="1" kern="1200" baseline="0" dirty="0" smtClean="0">
                        <a:solidFill>
                          <a:schemeClr val="lt1"/>
                        </a:solidFill>
                        <a:latin typeface="+mn-lt"/>
                        <a:ea typeface="+mn-ea"/>
                        <a:cs typeface="+mn-cs"/>
                      </a:endParaRPr>
                    </a:p>
                    <a:p>
                      <a:pPr algn="l"/>
                      <a:r>
                        <a:rPr lang="en-US" sz="1800" b="1" kern="1200" baseline="0" dirty="0" smtClean="0">
                          <a:solidFill>
                            <a:schemeClr val="lt1"/>
                          </a:solidFill>
                          <a:latin typeface="+mn-lt"/>
                          <a:ea typeface="+mn-ea"/>
                          <a:cs typeface="+mn-cs"/>
                        </a:rPr>
                        <a:t> MAT Concessionaire Shareholders’ equity 	</a:t>
                      </a:r>
                    </a:p>
                    <a:p>
                      <a:pPr algn="l"/>
                      <a:endParaRPr lang="en-US" dirty="0"/>
                    </a:p>
                  </a:txBody>
                  <a:tcPr/>
                </a:tc>
                <a:tc>
                  <a:txBody>
                    <a:bodyPr/>
                    <a:lstStyle/>
                    <a:p>
                      <a:endParaRPr lang="en-US" sz="1800" b="1" kern="1200" baseline="0" dirty="0" smtClean="0">
                        <a:solidFill>
                          <a:schemeClr val="lt1"/>
                        </a:solidFill>
                        <a:latin typeface="+mn-lt"/>
                        <a:ea typeface="+mn-ea"/>
                        <a:cs typeface="+mn-cs"/>
                      </a:endParaRPr>
                    </a:p>
                    <a:p>
                      <a:r>
                        <a:rPr lang="en-US" sz="1800" b="1" kern="1200" baseline="0" dirty="0" smtClean="0">
                          <a:solidFill>
                            <a:schemeClr val="lt1"/>
                          </a:solidFill>
                          <a:latin typeface="+mn-lt"/>
                          <a:ea typeface="+mn-ea"/>
                          <a:cs typeface="+mn-cs"/>
                        </a:rPr>
                        <a:t> $80 million	</a:t>
                      </a:r>
                    </a:p>
                    <a:p>
                      <a:endParaRPr lang="en-US" dirty="0"/>
                    </a:p>
                  </a:txBody>
                  <a:tcPr/>
                </a:tc>
              </a:tr>
              <a:tr h="917908">
                <a:tc>
                  <a:txBody>
                    <a:bodyPr/>
                    <a:lstStyle/>
                    <a:p>
                      <a:pPr algn="l"/>
                      <a:endParaRPr lang="en-US" sz="1800" kern="1200" baseline="0" dirty="0" smtClean="0">
                        <a:solidFill>
                          <a:schemeClr val="dk1"/>
                        </a:solidFill>
                        <a:latin typeface="+mn-lt"/>
                        <a:ea typeface="+mn-ea"/>
                        <a:cs typeface="+mn-cs"/>
                      </a:endParaRPr>
                    </a:p>
                    <a:p>
                      <a:pPr algn="l"/>
                      <a:r>
                        <a:rPr lang="en-US" sz="1800" kern="1200" baseline="0" dirty="0" smtClean="0">
                          <a:solidFill>
                            <a:schemeClr val="dk1"/>
                          </a:solidFill>
                          <a:latin typeface="+mn-lt"/>
                          <a:ea typeface="+mn-ea"/>
                          <a:cs typeface="+mn-cs"/>
                        </a:rPr>
                        <a:t>Private commercial banks loan 	</a:t>
                      </a:r>
                    </a:p>
                    <a:p>
                      <a:pPr algn="l"/>
                      <a:endParaRPr lang="en-US" dirty="0"/>
                    </a:p>
                  </a:txBody>
                  <a:tcPr/>
                </a:tc>
                <a:tc>
                  <a:txBody>
                    <a:bodyPr/>
                    <a:lstStyle/>
                    <a:p>
                      <a:endParaRPr lang="en-US" sz="1800" kern="1200" baseline="0" dirty="0" smtClean="0">
                        <a:solidFill>
                          <a:schemeClr val="dk1"/>
                        </a:solidFill>
                        <a:latin typeface="+mn-lt"/>
                        <a:ea typeface="+mn-ea"/>
                        <a:cs typeface="+mn-cs"/>
                      </a:endParaRPr>
                    </a:p>
                    <a:p>
                      <a:r>
                        <a:rPr lang="en-US" sz="1800" kern="1200" baseline="0" dirty="0" smtClean="0">
                          <a:solidFill>
                            <a:schemeClr val="dk1"/>
                          </a:solidFill>
                          <a:latin typeface="+mn-lt"/>
                          <a:ea typeface="+mn-ea"/>
                          <a:cs typeface="+mn-cs"/>
                        </a:rPr>
                        <a:t> $342 million	</a:t>
                      </a:r>
                    </a:p>
                    <a:p>
                      <a:endParaRPr lang="en-US" dirty="0"/>
                    </a:p>
                  </a:txBody>
                  <a:tcPr/>
                </a:tc>
              </a:tr>
              <a:tr h="1193280">
                <a:tc>
                  <a:txBody>
                    <a:bodyPr/>
                    <a:lstStyle/>
                    <a:p>
                      <a:pPr algn="l"/>
                      <a:endParaRPr lang="en-US" sz="1800" kern="1200" baseline="0" dirty="0" smtClean="0">
                        <a:solidFill>
                          <a:schemeClr val="dk1"/>
                        </a:solidFill>
                        <a:latin typeface="+mn-lt"/>
                        <a:ea typeface="+mn-ea"/>
                        <a:cs typeface="+mn-cs"/>
                      </a:endParaRPr>
                    </a:p>
                    <a:p>
                      <a:pPr algn="l"/>
                      <a:r>
                        <a:rPr lang="en-US" sz="1800" kern="1200" baseline="0" dirty="0" smtClean="0">
                          <a:solidFill>
                            <a:schemeClr val="dk1"/>
                          </a:solidFill>
                          <a:latin typeface="+mn-lt"/>
                          <a:ea typeface="+mn-ea"/>
                          <a:cs typeface="+mn-cs"/>
                        </a:rPr>
                        <a:t>Federal Transportation Infrastructure Finance and Innovation Act (TIFIA) loan from the U.S. Department of Transportation 	</a:t>
                      </a:r>
                    </a:p>
                    <a:p>
                      <a:pPr algn="l"/>
                      <a:endParaRPr lang="en-US" dirty="0"/>
                    </a:p>
                  </a:txBody>
                  <a:tcPr/>
                </a:tc>
                <a:tc>
                  <a:txBody>
                    <a:bodyPr/>
                    <a:lstStyle/>
                    <a:p>
                      <a:endParaRPr lang="en-US" sz="1800" kern="1200" baseline="0" dirty="0" smtClean="0">
                        <a:solidFill>
                          <a:schemeClr val="dk1"/>
                        </a:solidFill>
                        <a:latin typeface="+mn-lt"/>
                        <a:ea typeface="+mn-ea"/>
                        <a:cs typeface="+mn-cs"/>
                      </a:endParaRPr>
                    </a:p>
                    <a:p>
                      <a:r>
                        <a:rPr lang="en-US" sz="1800" kern="1200" baseline="0" dirty="0" smtClean="0">
                          <a:solidFill>
                            <a:schemeClr val="dk1"/>
                          </a:solidFill>
                          <a:latin typeface="+mn-lt"/>
                          <a:ea typeface="+mn-ea"/>
                          <a:cs typeface="+mn-cs"/>
                        </a:rPr>
                        <a:t> $341 million	</a:t>
                      </a:r>
                    </a:p>
                    <a:p>
                      <a:endParaRPr lang="en-US" dirty="0"/>
                    </a:p>
                  </a:txBody>
                  <a:tcPr/>
                </a:tc>
              </a:tr>
              <a:tr h="1193280">
                <a:tc>
                  <a:txBody>
                    <a:bodyPr/>
                    <a:lstStyle/>
                    <a:p>
                      <a:pPr algn="l"/>
                      <a:endParaRPr lang="en-US" sz="1800" kern="1200" baseline="0" dirty="0" smtClean="0">
                        <a:solidFill>
                          <a:schemeClr val="dk1"/>
                        </a:solidFill>
                        <a:latin typeface="+mn-lt"/>
                        <a:ea typeface="+mn-ea"/>
                        <a:cs typeface="+mn-cs"/>
                      </a:endParaRPr>
                    </a:p>
                    <a:p>
                      <a:pPr algn="l"/>
                      <a:r>
                        <a:rPr lang="en-US" sz="1800" kern="1200" baseline="0" dirty="0" smtClean="0">
                          <a:solidFill>
                            <a:schemeClr val="dk1"/>
                          </a:solidFill>
                          <a:latin typeface="+mn-lt"/>
                          <a:ea typeface="+mn-ea"/>
                          <a:cs typeface="+mn-cs"/>
                        </a:rPr>
                        <a:t>Pre-determined construction payments from FDOT that are triggered by the achievement of certain construction milestones. 	</a:t>
                      </a:r>
                    </a:p>
                    <a:p>
                      <a:pPr algn="l"/>
                      <a:endParaRPr lang="en-US" dirty="0"/>
                    </a:p>
                  </a:txBody>
                  <a:tcPr/>
                </a:tc>
                <a:tc>
                  <a:txBody>
                    <a:bodyPr/>
                    <a:lstStyle/>
                    <a:p>
                      <a:endParaRPr lang="en-US" sz="1800" kern="1200" baseline="0" dirty="0" smtClean="0">
                        <a:solidFill>
                          <a:schemeClr val="dk1"/>
                        </a:solidFill>
                        <a:latin typeface="+mn-lt"/>
                        <a:ea typeface="+mn-ea"/>
                        <a:cs typeface="+mn-cs"/>
                      </a:endParaRPr>
                    </a:p>
                    <a:p>
                      <a:r>
                        <a:rPr lang="en-US" sz="1800" kern="1200" baseline="0" dirty="0" smtClean="0">
                          <a:solidFill>
                            <a:schemeClr val="dk1"/>
                          </a:solidFill>
                          <a:latin typeface="+mn-lt"/>
                          <a:ea typeface="+mn-ea"/>
                          <a:cs typeface="+mn-cs"/>
                        </a:rPr>
                        <a:t> $100 million 	</a:t>
                      </a:r>
                    </a:p>
                    <a:p>
                      <a:endParaRPr lang="en-US" dirty="0"/>
                    </a:p>
                  </a:txBody>
                  <a:tcPr/>
                </a:tc>
              </a:tr>
            </a:tbl>
          </a:graphicData>
        </a:graphic>
      </p:graphicFrame>
      <p:sp>
        <p:nvSpPr>
          <p:cNvPr id="5" name="TextBox 4"/>
          <p:cNvSpPr txBox="1"/>
          <p:nvPr/>
        </p:nvSpPr>
        <p:spPr>
          <a:xfrm>
            <a:off x="685800" y="981635"/>
            <a:ext cx="7933765" cy="707886"/>
          </a:xfrm>
          <a:prstGeom prst="rect">
            <a:avLst/>
          </a:prstGeom>
          <a:noFill/>
        </p:spPr>
        <p:txBody>
          <a:bodyPr wrap="square" rtlCol="0">
            <a:spAutoFit/>
          </a:bodyPr>
          <a:lstStyle/>
          <a:p>
            <a:endParaRPr lang="en-US" dirty="0" smtClean="0"/>
          </a:p>
          <a:p>
            <a:r>
              <a:rPr lang="en-US" b="0" dirty="0" smtClean="0">
                <a:solidFill>
                  <a:schemeClr val="tx1"/>
                </a:solidFill>
              </a:rPr>
              <a:t> </a:t>
            </a:r>
            <a:r>
              <a:rPr lang="en-US" dirty="0" smtClean="0">
                <a:solidFill>
                  <a:schemeClr val="tx1"/>
                </a:solidFill>
                <a:latin typeface="+mj-lt"/>
              </a:rPr>
              <a:t>The project construction and development cost is financed as follows: </a:t>
            </a:r>
            <a:endParaRPr lang="en-US" dirty="0">
              <a:solidFill>
                <a:schemeClr val="tx1"/>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Tunnel Proposed Alignment</a:t>
            </a:r>
            <a:endParaRPr lang="en-US" dirty="0"/>
          </a:p>
        </p:txBody>
      </p:sp>
      <p:pic>
        <p:nvPicPr>
          <p:cNvPr id="4" name="Content Placeholder 3" descr="Picture1.png"/>
          <p:cNvPicPr>
            <a:picLocks noGrp="1" noChangeAspect="1"/>
          </p:cNvPicPr>
          <p:nvPr>
            <p:ph idx="1"/>
          </p:nvPr>
        </p:nvPicPr>
        <p:blipFill>
          <a:blip r:embed="rId2" cstate="print"/>
          <a:stretch>
            <a:fillRect/>
          </a:stretch>
        </p:blipFill>
        <p:spPr>
          <a:xfrm>
            <a:off x="389965" y="1285876"/>
            <a:ext cx="6979023" cy="5007348"/>
          </a:xfrm>
        </p:spPr>
      </p:pic>
      <p:sp>
        <p:nvSpPr>
          <p:cNvPr id="7" name="TextBox 6"/>
          <p:cNvSpPr txBox="1"/>
          <p:nvPr/>
        </p:nvSpPr>
        <p:spPr>
          <a:xfrm>
            <a:off x="7005918" y="1707776"/>
            <a:ext cx="1949823" cy="3785652"/>
          </a:xfrm>
          <a:prstGeom prst="rect">
            <a:avLst/>
          </a:prstGeom>
          <a:noFill/>
        </p:spPr>
        <p:txBody>
          <a:bodyPr wrap="square" rtlCol="0">
            <a:spAutoFit/>
          </a:bodyPr>
          <a:lstStyle/>
          <a:p>
            <a:pPr lvl="1"/>
            <a:r>
              <a:rPr lang="en-US" b="0" dirty="0" smtClean="0">
                <a:solidFill>
                  <a:schemeClr val="tx1"/>
                </a:solidFill>
                <a:latin typeface="+mn-lt"/>
              </a:rPr>
              <a:t>The 3900ft twin tube tunnels will create a new connection under the main shipping channel to the city’s cruise and container port on Dodge Island</a:t>
            </a:r>
            <a:endParaRPr lang="en-US" b="0" dirty="0">
              <a:solidFill>
                <a:schemeClr val="tx1"/>
              </a:solidFill>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88" y="404813"/>
            <a:ext cx="6544888" cy="609600"/>
          </a:xfrm>
        </p:spPr>
        <p:txBody>
          <a:bodyPr/>
          <a:lstStyle/>
          <a:p>
            <a:r>
              <a:rPr lang="en-US" dirty="0" smtClean="0"/>
              <a:t>Underground Tube Alignment - Conceptual</a:t>
            </a:r>
            <a:endParaRPr lang="en-US" dirty="0"/>
          </a:p>
        </p:txBody>
      </p:sp>
      <p:pic>
        <p:nvPicPr>
          <p:cNvPr id="4" name="Content Placeholder 3" descr="still898.jpg"/>
          <p:cNvPicPr>
            <a:picLocks noGrp="1" noChangeAspect="1"/>
          </p:cNvPicPr>
          <p:nvPr>
            <p:ph idx="1"/>
          </p:nvPr>
        </p:nvPicPr>
        <p:blipFill>
          <a:blip r:embed="rId2" cstate="print"/>
          <a:stretch>
            <a:fillRect/>
          </a:stretch>
        </p:blipFill>
        <p:spPr>
          <a:xfrm>
            <a:off x="215153" y="1210236"/>
            <a:ext cx="8700247" cy="506954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588" y="273050"/>
            <a:ext cx="4370294" cy="708585"/>
          </a:xfrm>
        </p:spPr>
        <p:txBody>
          <a:bodyPr/>
          <a:lstStyle/>
          <a:p>
            <a:r>
              <a:rPr lang="en-US" sz="2800" dirty="0" smtClean="0"/>
              <a:t>Construction</a:t>
            </a:r>
            <a:endParaRPr lang="en-US" sz="2800" dirty="0"/>
          </a:p>
        </p:txBody>
      </p:sp>
      <p:sp>
        <p:nvSpPr>
          <p:cNvPr id="4" name="Text Placeholder 3"/>
          <p:cNvSpPr>
            <a:spLocks noGrp="1"/>
          </p:cNvSpPr>
          <p:nvPr>
            <p:ph type="body" sz="half" idx="2"/>
          </p:nvPr>
        </p:nvSpPr>
        <p:spPr>
          <a:xfrm>
            <a:off x="242048" y="1667435"/>
            <a:ext cx="3223466" cy="4458728"/>
          </a:xfrm>
        </p:spPr>
        <p:txBody>
          <a:bodyPr/>
          <a:lstStyle/>
          <a:p>
            <a:endParaRPr lang="en-US" dirty="0" smtClean="0"/>
          </a:p>
          <a:p>
            <a:r>
              <a:rPr lang="en-US" sz="2000" dirty="0" smtClean="0"/>
              <a:t>Construction activity on Watson Island began in late June 2010 </a:t>
            </a:r>
          </a:p>
          <a:p>
            <a:r>
              <a:rPr lang="en-US" sz="2000" dirty="0" smtClean="0"/>
              <a:t>Actual tunnel boring will begin on Watson Island in the Summer of 2011 </a:t>
            </a:r>
          </a:p>
          <a:p>
            <a:r>
              <a:rPr lang="en-US" sz="2000" dirty="0" smtClean="0"/>
              <a:t>Same number of lanes will be maintained on the MacArthur Causeway </a:t>
            </a:r>
          </a:p>
          <a:p>
            <a:r>
              <a:rPr lang="en-US" sz="2000" dirty="0" smtClean="0"/>
              <a:t>Tunnel is expected to be open to the public 55 months after the contract signature</a:t>
            </a:r>
          </a:p>
          <a:p>
            <a:r>
              <a:rPr lang="en-US" sz="2000" dirty="0" smtClean="0"/>
              <a:t> (June 2014) </a:t>
            </a:r>
          </a:p>
          <a:p>
            <a:endParaRPr lang="en-US" dirty="0"/>
          </a:p>
        </p:txBody>
      </p:sp>
      <p:pic>
        <p:nvPicPr>
          <p:cNvPr id="9" name="Content Placeholder 8" descr="Port-Aerial-View.jpg"/>
          <p:cNvPicPr>
            <a:picLocks noGrp="1" noChangeAspect="1"/>
          </p:cNvPicPr>
          <p:nvPr>
            <p:ph idx="1"/>
          </p:nvPr>
        </p:nvPicPr>
        <p:blipFill>
          <a:blip r:embed="rId2" cstate="print"/>
          <a:stretch>
            <a:fillRect/>
          </a:stretch>
        </p:blipFill>
        <p:spPr>
          <a:xfrm>
            <a:off x="3709521" y="1763662"/>
            <a:ext cx="5111750" cy="4287514"/>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3142" y="0"/>
            <a:ext cx="6981371" cy="1378857"/>
          </a:xfrm>
        </p:spPr>
        <p:txBody>
          <a:bodyPr/>
          <a:lstStyle/>
          <a:p>
            <a:r>
              <a:rPr lang="en-US" sz="2800" dirty="0" smtClean="0"/>
              <a:t/>
            </a:r>
            <a:br>
              <a:rPr lang="en-US" sz="2800" dirty="0" smtClean="0"/>
            </a:br>
            <a:r>
              <a:rPr lang="en-US" sz="2800" dirty="0" smtClean="0"/>
              <a:t/>
            </a:r>
            <a:br>
              <a:rPr lang="en-US" sz="2800" dirty="0" smtClean="0"/>
            </a:br>
            <a:r>
              <a:rPr lang="en-US" sz="2800" dirty="0" smtClean="0"/>
              <a:t>TSNA-TI  Value Add  (Early Involvement)</a:t>
            </a:r>
            <a:br>
              <a:rPr lang="en-US" sz="2800" dirty="0" smtClean="0"/>
            </a:br>
            <a:endParaRPr lang="en-US" sz="2800" dirty="0"/>
          </a:p>
        </p:txBody>
      </p:sp>
      <p:pic>
        <p:nvPicPr>
          <p:cNvPr id="4" name="Content Placeholder 3" descr="Biscayne-Park.jpg"/>
          <p:cNvPicPr>
            <a:picLocks noGrp="1" noChangeAspect="1"/>
          </p:cNvPicPr>
          <p:nvPr>
            <p:ph idx="1"/>
          </p:nvPr>
        </p:nvPicPr>
        <p:blipFill>
          <a:blip r:embed="rId3" cstate="print"/>
          <a:stretch>
            <a:fillRect/>
          </a:stretch>
        </p:blipFill>
        <p:spPr>
          <a:xfrm>
            <a:off x="4731657" y="1494471"/>
            <a:ext cx="4180113" cy="4470899"/>
          </a:xfrm>
        </p:spPr>
      </p:pic>
      <p:sp>
        <p:nvSpPr>
          <p:cNvPr id="6" name="Text Placeholder 5"/>
          <p:cNvSpPr>
            <a:spLocks noGrp="1"/>
          </p:cNvSpPr>
          <p:nvPr>
            <p:ph type="body" sz="half" idx="2"/>
          </p:nvPr>
        </p:nvSpPr>
        <p:spPr>
          <a:xfrm>
            <a:off x="261257" y="1930399"/>
            <a:ext cx="4194629" cy="4339771"/>
          </a:xfrm>
        </p:spPr>
        <p:txBody>
          <a:bodyPr/>
          <a:lstStyle/>
          <a:p>
            <a:pPr>
              <a:buFont typeface="Arial" pitchFamily="34" charset="0"/>
              <a:buChar char="•"/>
              <a:tabLst>
                <a:tab pos="349250" algn="l"/>
              </a:tabLst>
            </a:pPr>
            <a:r>
              <a:rPr lang="en-US" sz="2000" dirty="0" smtClean="0">
                <a:solidFill>
                  <a:schemeClr val="tx1"/>
                </a:solidFill>
              </a:rPr>
              <a:t>	Operations and Maintenance Plan   	Development</a:t>
            </a:r>
          </a:p>
          <a:p>
            <a:pPr>
              <a:buFont typeface="Arial" pitchFamily="34" charset="0"/>
              <a:buChar char="•"/>
              <a:tabLst>
                <a:tab pos="349250" algn="l"/>
              </a:tabLst>
            </a:pPr>
            <a:r>
              <a:rPr lang="en-US" sz="2000" dirty="0" smtClean="0">
                <a:solidFill>
                  <a:schemeClr val="tx1"/>
                </a:solidFill>
              </a:rPr>
              <a:t>     Operational Design Reviews</a:t>
            </a:r>
          </a:p>
          <a:p>
            <a:pPr marL="0" lvl="1">
              <a:buFont typeface="Arial" pitchFamily="34" charset="0"/>
              <a:buChar char="•"/>
              <a:tabLst>
                <a:tab pos="349250" algn="l"/>
              </a:tabLst>
            </a:pPr>
            <a:r>
              <a:rPr lang="en-US" sz="1800" dirty="0" smtClean="0">
                <a:solidFill>
                  <a:schemeClr val="tx1"/>
                </a:solidFill>
              </a:rPr>
              <a:t>     	</a:t>
            </a:r>
            <a:r>
              <a:rPr lang="en-US" sz="2000" dirty="0" smtClean="0">
                <a:solidFill>
                  <a:schemeClr val="tx1"/>
                </a:solidFill>
              </a:rPr>
              <a:t>Design Durability Reviews (Structural)</a:t>
            </a:r>
          </a:p>
          <a:p>
            <a:pPr marL="0" lvl="1">
              <a:buFont typeface="Arial" pitchFamily="34" charset="0"/>
              <a:buChar char="•"/>
              <a:tabLst>
                <a:tab pos="349250" algn="l"/>
              </a:tabLst>
            </a:pPr>
            <a:r>
              <a:rPr lang="en-US" sz="1800" dirty="0" smtClean="0">
                <a:solidFill>
                  <a:schemeClr val="tx1"/>
                </a:solidFill>
              </a:rPr>
              <a:t> 	</a:t>
            </a:r>
            <a:r>
              <a:rPr lang="en-US" sz="2000" dirty="0" smtClean="0">
                <a:solidFill>
                  <a:schemeClr val="tx1"/>
                </a:solidFill>
              </a:rPr>
              <a:t>Maintainability Reviews (Mechanical &amp; 	Electrical &amp; Piping)</a:t>
            </a:r>
          </a:p>
          <a:p>
            <a:pPr marL="0" lvl="1">
              <a:buFont typeface="Arial" pitchFamily="34" charset="0"/>
              <a:buChar char="•"/>
              <a:tabLst>
                <a:tab pos="349250" algn="l"/>
              </a:tabLst>
            </a:pPr>
            <a:r>
              <a:rPr lang="en-US" sz="2000" dirty="0" smtClean="0">
                <a:solidFill>
                  <a:schemeClr val="tx1"/>
                </a:solidFill>
              </a:rPr>
              <a:t>     Operations &amp; Maintenance buildings     	 layout design</a:t>
            </a:r>
          </a:p>
          <a:p>
            <a:pPr marL="0" lvl="1">
              <a:buFont typeface="Arial" pitchFamily="34" charset="0"/>
              <a:buChar char="•"/>
              <a:tabLst>
                <a:tab pos="347663" algn="l"/>
              </a:tabLst>
            </a:pPr>
            <a:r>
              <a:rPr lang="en-US" sz="2000" dirty="0" smtClean="0">
                <a:solidFill>
                  <a:schemeClr val="tx1"/>
                </a:solidFill>
              </a:rPr>
              <a:t>     Development of Equipment System             	Nomenclature for Design</a:t>
            </a:r>
          </a:p>
          <a:p>
            <a:pPr marL="0" lvl="1">
              <a:buFont typeface="Arial" pitchFamily="34" charset="0"/>
              <a:buChar char="•"/>
              <a:tabLst>
                <a:tab pos="347663" algn="l"/>
              </a:tabLst>
            </a:pPr>
            <a:r>
              <a:rPr lang="en-US" sz="2000" dirty="0" smtClean="0">
                <a:solidFill>
                  <a:schemeClr val="tx1"/>
                </a:solidFill>
              </a:rPr>
              <a:t>     Fire &amp; Life Safety Committee </a:t>
            </a:r>
          </a:p>
          <a:p>
            <a:pPr marL="0" lvl="1">
              <a:buFont typeface="Arial" pitchFamily="34" charset="0"/>
              <a:buChar char="•"/>
              <a:tabLst>
                <a:tab pos="347663" algn="l"/>
              </a:tabLst>
            </a:pPr>
            <a:endParaRPr lang="en-US" sz="2000" dirty="0" smtClean="0">
              <a:solidFill>
                <a:schemeClr val="tx1"/>
              </a:solidFill>
            </a:endParaRPr>
          </a:p>
          <a:p>
            <a:pPr marL="0" lvl="1">
              <a:buFont typeface="Arial" pitchFamily="34" charset="0"/>
              <a:buChar char="•"/>
              <a:tabLst>
                <a:tab pos="349250" algn="l"/>
              </a:tabLst>
            </a:pPr>
            <a:endParaRPr lang="en-US" sz="2000" dirty="0" smtClean="0">
              <a:solidFill>
                <a:schemeClr val="tx1"/>
              </a:solidFill>
            </a:endParaRPr>
          </a:p>
          <a:p>
            <a:pPr>
              <a:tabLst>
                <a:tab pos="349250" algn="l"/>
              </a:tabLst>
            </a:pPr>
            <a:endParaRPr lang="en-US" sz="2000" dirty="0" smtClean="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Management Plan</a:t>
            </a:r>
            <a:endParaRPr lang="en-US" dirty="0"/>
          </a:p>
        </p:txBody>
      </p:sp>
      <p:pic>
        <p:nvPicPr>
          <p:cNvPr id="62466" name="Picture 2"/>
          <p:cNvPicPr>
            <a:picLocks noGrp="1" noChangeAspect="1" noChangeArrowheads="1"/>
          </p:cNvPicPr>
          <p:nvPr>
            <p:ph idx="1"/>
          </p:nvPr>
        </p:nvPicPr>
        <p:blipFill>
          <a:blip r:embed="rId2" cstate="print"/>
          <a:srcRect/>
          <a:stretch>
            <a:fillRect/>
          </a:stretch>
        </p:blipFill>
        <p:spPr bwMode="auto">
          <a:xfrm>
            <a:off x="228601" y="1169893"/>
            <a:ext cx="8727140" cy="5096435"/>
          </a:xfrm>
          <a:prstGeom prst="rect">
            <a:avLst/>
          </a:prstGeom>
          <a:noFill/>
          <a:ln w="9525">
            <a:noFill/>
            <a:miter lim="800000"/>
            <a:headEnd/>
            <a:tailEnd/>
          </a:ln>
        </p:spPr>
      </p:pic>
      <p:sp>
        <p:nvSpPr>
          <p:cNvPr id="5" name="TextBox 4"/>
          <p:cNvSpPr txBox="1"/>
          <p:nvPr/>
        </p:nvSpPr>
        <p:spPr>
          <a:xfrm>
            <a:off x="430306" y="1358153"/>
            <a:ext cx="1761565" cy="400110"/>
          </a:xfrm>
          <a:prstGeom prst="rect">
            <a:avLst/>
          </a:prstGeom>
          <a:noFill/>
        </p:spPr>
        <p:txBody>
          <a:bodyPr wrap="square" rtlCol="0">
            <a:spAutoFit/>
          </a:bodyPr>
          <a:lstStyle/>
          <a:p>
            <a:r>
              <a:rPr lang="en-US" dirty="0" smtClean="0">
                <a:solidFill>
                  <a:srgbClr val="FF0000"/>
                </a:solidFill>
              </a:rPr>
              <a:t>DRAFT</a:t>
            </a:r>
            <a:endParaRPr lang="en-US"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alf year results 2006 v3">
  <a:themeElements>
    <a:clrScheme name="">
      <a:dk1>
        <a:srgbClr val="000000"/>
      </a:dk1>
      <a:lt1>
        <a:srgbClr val="AFAFAF"/>
      </a:lt1>
      <a:dk2>
        <a:srgbClr val="B9D300"/>
      </a:dk2>
      <a:lt2>
        <a:srgbClr val="FF0000"/>
      </a:lt2>
      <a:accent1>
        <a:srgbClr val="0047B6"/>
      </a:accent1>
      <a:accent2>
        <a:srgbClr val="CED2BF"/>
      </a:accent2>
      <a:accent3>
        <a:srgbClr val="D4D4D4"/>
      </a:accent3>
      <a:accent4>
        <a:srgbClr val="000000"/>
      </a:accent4>
      <a:accent5>
        <a:srgbClr val="AAB1D7"/>
      </a:accent5>
      <a:accent6>
        <a:srgbClr val="BABEAD"/>
      </a:accent6>
      <a:hlink>
        <a:srgbClr val="6AB2E7"/>
      </a:hlink>
      <a:folHlink>
        <a:srgbClr val="505050"/>
      </a:folHlink>
    </a:clrScheme>
    <a:fontScheme name="Half year results 2006 v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square" lIns="91440" tIns="82800" rIns="91440" bIns="82800" numCol="1" anchor="ctr"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square" lIns="91440" tIns="82800" rIns="91440" bIns="82800" numCol="1" anchor="ctr"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000" b="1" i="0" u="none" strike="noStrike" cap="none" normalizeH="0" baseline="0" smtClean="0">
            <a:ln>
              <a:noFill/>
            </a:ln>
            <a:solidFill>
              <a:schemeClr val="bg1"/>
            </a:solidFill>
            <a:effectLst/>
            <a:latin typeface="Arial" charset="0"/>
          </a:defRPr>
        </a:defPPr>
      </a:lstStyle>
    </a:lnDef>
  </a:objectDefaults>
  <a:extraClrSchemeLst>
    <a:extraClrScheme>
      <a:clrScheme name="Half year results 2006 v3 1">
        <a:dk1>
          <a:srgbClr val="FF0000"/>
        </a:dk1>
        <a:lt1>
          <a:srgbClr val="FFFFFF"/>
        </a:lt1>
        <a:dk2>
          <a:srgbClr val="505050"/>
        </a:dk2>
        <a:lt2>
          <a:srgbClr val="B9D300"/>
        </a:lt2>
        <a:accent1>
          <a:srgbClr val="0047B6"/>
        </a:accent1>
        <a:accent2>
          <a:srgbClr val="CED2BF"/>
        </a:accent2>
        <a:accent3>
          <a:srgbClr val="B3B3B3"/>
        </a:accent3>
        <a:accent4>
          <a:srgbClr val="DADADA"/>
        </a:accent4>
        <a:accent5>
          <a:srgbClr val="AAB1D7"/>
        </a:accent5>
        <a:accent6>
          <a:srgbClr val="BABEAD"/>
        </a:accent6>
        <a:hlink>
          <a:srgbClr val="6AB2E7"/>
        </a:hlink>
        <a:folHlink>
          <a:srgbClr val="8C8C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square" lIns="91440" tIns="82800" rIns="91440" bIns="82800" numCol="1" anchor="ctr"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square" lIns="91440" tIns="82800" rIns="91440" bIns="82800" numCol="1" anchor="ctr"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000" b="1" i="0" u="none" strike="noStrike" cap="none" normalizeH="0" baseline="0" smtClean="0">
            <a:ln>
              <a:noFill/>
            </a:ln>
            <a:solidFill>
              <a:schemeClr val="bg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square" lIns="91440" tIns="82800" rIns="91440" bIns="82800" numCol="1" anchor="ctr"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square" lIns="91440" tIns="82800" rIns="91440" bIns="82800" numCol="1" anchor="ctr"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000" b="1" i="0" u="none" strike="noStrike" cap="none" normalizeH="0" baseline="0" smtClean="0">
            <a:ln>
              <a:noFill/>
            </a:ln>
            <a:solidFill>
              <a:schemeClr val="bg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751435C36E434CA590DDD4496CD288" ma:contentTypeVersion="0" ma:contentTypeDescription="Create a new document." ma:contentTypeScope="" ma:versionID="7399add3019f3d04661f76625c7e08f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931E44F-9B9A-41EC-8B31-2FE987DC13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4F72ECE-1B6A-4942-939A-3012E030EC80}">
  <ds:schemaRefs>
    <ds:schemaRef ds:uri="http://schemas.microsoft.com/sharepoint/v3/contenttype/forms"/>
  </ds:schemaRefs>
</ds:datastoreItem>
</file>

<file path=customXml/itemProps3.xml><?xml version="1.0" encoding="utf-8"?>
<ds:datastoreItem xmlns:ds="http://schemas.openxmlformats.org/officeDocument/2006/customXml" ds:itemID="{4B4BE467-DF67-459C-AB0F-39A863446B6D}">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9624</TotalTime>
  <Words>333</Words>
  <Application>Microsoft Office PowerPoint</Application>
  <PresentationFormat>On-screen Show (4:3)</PresentationFormat>
  <Paragraphs>76</Paragraphs>
  <Slides>10</Slides>
  <Notes>1</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Half year results 2006 v3</vt:lpstr>
      <vt:lpstr>Custom Design</vt:lpstr>
      <vt:lpstr>1_Custom Design</vt:lpstr>
      <vt:lpstr>Transfield Services North America Transportation Infrastructure</vt:lpstr>
      <vt:lpstr>Port of Miami Tunnel Geography</vt:lpstr>
      <vt:lpstr>35 Year Design-Build-Finance-Operate-Maintain Project (DBFOM)</vt:lpstr>
      <vt:lpstr>Financing</vt:lpstr>
      <vt:lpstr>Tunnel Proposed Alignment</vt:lpstr>
      <vt:lpstr>Underground Tube Alignment - Conceptual</vt:lpstr>
      <vt:lpstr>Construction</vt:lpstr>
      <vt:lpstr>  TSNA-TI  Value Add  (Early Involvement) </vt:lpstr>
      <vt:lpstr>Project Management Plan</vt:lpstr>
      <vt:lpstr>Operability &amp; Maintainability Reviews</vt:lpstr>
    </vt:vector>
  </TitlesOfParts>
  <Company>Transfield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Transfield Services Presentation</dc:title>
  <dc:creator>MUNROP</dc:creator>
  <cp:lastModifiedBy>Keri Elliott</cp:lastModifiedBy>
  <cp:revision>406</cp:revision>
  <dcterms:created xsi:type="dcterms:W3CDTF">2004-07-23T01:44:32Z</dcterms:created>
  <dcterms:modified xsi:type="dcterms:W3CDTF">2010-09-28T17:46:16Z</dcterms:modified>
</cp:coreProperties>
</file>