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9" r:id="rId3"/>
    <p:sldId id="262" r:id="rId4"/>
    <p:sldId id="264" r:id="rId5"/>
    <p:sldId id="263" r:id="rId6"/>
    <p:sldId id="261" r:id="rId7"/>
    <p:sldId id="267" r:id="rId8"/>
    <p:sldId id="270" r:id="rId9"/>
    <p:sldId id="271" r:id="rId10"/>
    <p:sldId id="281" r:id="rId11"/>
    <p:sldId id="286" r:id="rId12"/>
    <p:sldId id="274" r:id="rId13"/>
    <p:sldId id="283" r:id="rId14"/>
    <p:sldId id="272" r:id="rId15"/>
    <p:sldId id="284" r:id="rId16"/>
    <p:sldId id="285" r:id="rId17"/>
    <p:sldId id="275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19677"/>
    <a:srgbClr val="000000"/>
    <a:srgbClr val="195DC1"/>
    <a:srgbClr val="103B7A"/>
    <a:srgbClr val="415677"/>
    <a:srgbClr val="96BACA"/>
    <a:srgbClr val="1B53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872" autoAdjust="0"/>
  </p:normalViewPr>
  <p:slideViewPr>
    <p:cSldViewPr>
      <p:cViewPr varScale="1">
        <p:scale>
          <a:sx n="76" d="100"/>
          <a:sy n="76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1401-635E-4FDB-8EED-BF386D93BF07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A48A8-F4B8-449F-8837-DFE4EA540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48A8-F4B8-449F-8837-DFE4EA5406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 algn="l">
              <a:defRPr sz="3200" b="0">
                <a:ln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Black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7467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defRPr/>
            </a:lvl2pPr>
            <a:lvl3pPr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●"/>
              <a:defRPr/>
            </a:lvl3pPr>
            <a:lvl4pPr>
              <a:buFont typeface="Arial" pitchFamily="34" charset="0"/>
              <a:buChar char="-"/>
              <a:defRPr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9000">
                      <a:schemeClr val="accent5">
                        <a:lumMod val="40000"/>
                        <a:lumOff val="60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-1" y="4648124"/>
            <a:ext cx="9144091" cy="22097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8009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8009 h 10000"/>
              <a:gd name="connsiteX0" fmla="*/ 0 w 10000"/>
              <a:gd name="connsiteY0" fmla="*/ 8009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8009 h 10000"/>
              <a:gd name="connsiteX0" fmla="*/ 0 w 11667"/>
              <a:gd name="connsiteY0" fmla="*/ 7676 h 11278"/>
              <a:gd name="connsiteX1" fmla="*/ 0 w 11667"/>
              <a:gd name="connsiteY1" fmla="*/ 9667 h 11278"/>
              <a:gd name="connsiteX2" fmla="*/ 10000 w 11667"/>
              <a:gd name="connsiteY2" fmla="*/ 9667 h 11278"/>
              <a:gd name="connsiteX3" fmla="*/ 10000 w 11667"/>
              <a:gd name="connsiteY3" fmla="*/ 0 h 11278"/>
              <a:gd name="connsiteX4" fmla="*/ 0 w 11667"/>
              <a:gd name="connsiteY4" fmla="*/ 7676 h 11278"/>
              <a:gd name="connsiteX0" fmla="*/ 0 w 11667"/>
              <a:gd name="connsiteY0" fmla="*/ 7676 h 11278"/>
              <a:gd name="connsiteX1" fmla="*/ 0 w 11667"/>
              <a:gd name="connsiteY1" fmla="*/ 9667 h 11278"/>
              <a:gd name="connsiteX2" fmla="*/ 10000 w 11667"/>
              <a:gd name="connsiteY2" fmla="*/ 9667 h 11278"/>
              <a:gd name="connsiteX3" fmla="*/ 10000 w 11667"/>
              <a:gd name="connsiteY3" fmla="*/ 0 h 11278"/>
              <a:gd name="connsiteX4" fmla="*/ 0 w 11667"/>
              <a:gd name="connsiteY4" fmla="*/ 7676 h 11278"/>
              <a:gd name="connsiteX0" fmla="*/ 0 w 11000"/>
              <a:gd name="connsiteY0" fmla="*/ 7676 h 9945"/>
              <a:gd name="connsiteX1" fmla="*/ 0 w 11000"/>
              <a:gd name="connsiteY1" fmla="*/ 9667 h 9945"/>
              <a:gd name="connsiteX2" fmla="*/ 9333 w 11000"/>
              <a:gd name="connsiteY2" fmla="*/ 8334 h 9945"/>
              <a:gd name="connsiteX3" fmla="*/ 10000 w 11000"/>
              <a:gd name="connsiteY3" fmla="*/ 0 h 9945"/>
              <a:gd name="connsiteX4" fmla="*/ 0 w 11000"/>
              <a:gd name="connsiteY4" fmla="*/ 7676 h 9945"/>
              <a:gd name="connsiteX0" fmla="*/ 0 w 10000"/>
              <a:gd name="connsiteY0" fmla="*/ 7718 h 9720"/>
              <a:gd name="connsiteX1" fmla="*/ 0 w 10000"/>
              <a:gd name="connsiteY1" fmla="*/ 9720 h 9720"/>
              <a:gd name="connsiteX2" fmla="*/ 8485 w 10000"/>
              <a:gd name="connsiteY2" fmla="*/ 8380 h 9720"/>
              <a:gd name="connsiteX3" fmla="*/ 9091 w 10000"/>
              <a:gd name="connsiteY3" fmla="*/ 0 h 9720"/>
              <a:gd name="connsiteX4" fmla="*/ 0 w 10000"/>
              <a:gd name="connsiteY4" fmla="*/ 7718 h 9720"/>
              <a:gd name="connsiteX0" fmla="*/ 0 w 9091"/>
              <a:gd name="connsiteY0" fmla="*/ 7940 h 10000"/>
              <a:gd name="connsiteX1" fmla="*/ 0 w 9091"/>
              <a:gd name="connsiteY1" fmla="*/ 10000 h 10000"/>
              <a:gd name="connsiteX2" fmla="*/ 7424 w 9091"/>
              <a:gd name="connsiteY2" fmla="*/ 8621 h 10000"/>
              <a:gd name="connsiteX3" fmla="*/ 9091 w 9091"/>
              <a:gd name="connsiteY3" fmla="*/ 0 h 10000"/>
              <a:gd name="connsiteX4" fmla="*/ 0 w 9091"/>
              <a:gd name="connsiteY4" fmla="*/ 7940 h 10000"/>
              <a:gd name="connsiteX0" fmla="*/ 0 w 10000"/>
              <a:gd name="connsiteY0" fmla="*/ 7940 h 10000"/>
              <a:gd name="connsiteX1" fmla="*/ 0 w 10000"/>
              <a:gd name="connsiteY1" fmla="*/ 10000 h 10000"/>
              <a:gd name="connsiteX2" fmla="*/ 8166 w 10000"/>
              <a:gd name="connsiteY2" fmla="*/ 8621 h 10000"/>
              <a:gd name="connsiteX3" fmla="*/ 10000 w 10000"/>
              <a:gd name="connsiteY3" fmla="*/ 0 h 10000"/>
              <a:gd name="connsiteX4" fmla="*/ 0 w 10000"/>
              <a:gd name="connsiteY4" fmla="*/ 7940 h 10000"/>
              <a:gd name="connsiteX0" fmla="*/ 0 w 10000"/>
              <a:gd name="connsiteY0" fmla="*/ 794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79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940"/>
                </a:moveTo>
                <a:lnTo>
                  <a:pt x="0" y="10000"/>
                </a:lnTo>
                <a:lnTo>
                  <a:pt x="10000" y="10000"/>
                </a:lnTo>
                <a:cubicBezTo>
                  <a:pt x="9989" y="8181"/>
                  <a:pt x="10000" y="3333"/>
                  <a:pt x="10000" y="0"/>
                </a:cubicBezTo>
                <a:cubicBezTo>
                  <a:pt x="5590" y="9373"/>
                  <a:pt x="3906" y="8563"/>
                  <a:pt x="0" y="7940"/>
                </a:cubicBezTo>
                <a:close/>
              </a:path>
            </a:pathLst>
          </a:custGeom>
          <a:solidFill>
            <a:srgbClr val="103B7A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733019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103B7A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513" y="6215063"/>
            <a:ext cx="634917" cy="5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>
            <a:normAutofit/>
          </a:bodyPr>
          <a:lstStyle>
            <a:lvl1pPr>
              <a:defRPr sz="3200" b="0"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Black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>
            <a:normAutofit/>
          </a:bodyPr>
          <a:lstStyle>
            <a:lvl1pPr algn="l">
              <a:defRPr sz="3200" b="0">
                <a:ln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Black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0"/>
            <a:ext cx="9158991" cy="6858000"/>
            <a:chOff x="-1" y="0"/>
            <a:chExt cx="9158991" cy="685800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1" y="4648124"/>
              <a:ext cx="9144091" cy="22097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10000"/>
                <a:gd name="connsiteY0" fmla="*/ 8009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0 h 10000"/>
                <a:gd name="connsiteX4" fmla="*/ 0 w 10000"/>
                <a:gd name="connsiteY4" fmla="*/ 8009 h 10000"/>
                <a:gd name="connsiteX0" fmla="*/ 0 w 10000"/>
                <a:gd name="connsiteY0" fmla="*/ 8009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0 h 10000"/>
                <a:gd name="connsiteX4" fmla="*/ 0 w 10000"/>
                <a:gd name="connsiteY4" fmla="*/ 8009 h 10000"/>
                <a:gd name="connsiteX0" fmla="*/ 0 w 11667"/>
                <a:gd name="connsiteY0" fmla="*/ 7676 h 11278"/>
                <a:gd name="connsiteX1" fmla="*/ 0 w 11667"/>
                <a:gd name="connsiteY1" fmla="*/ 9667 h 11278"/>
                <a:gd name="connsiteX2" fmla="*/ 10000 w 11667"/>
                <a:gd name="connsiteY2" fmla="*/ 9667 h 11278"/>
                <a:gd name="connsiteX3" fmla="*/ 10000 w 11667"/>
                <a:gd name="connsiteY3" fmla="*/ 0 h 11278"/>
                <a:gd name="connsiteX4" fmla="*/ 0 w 11667"/>
                <a:gd name="connsiteY4" fmla="*/ 7676 h 11278"/>
                <a:gd name="connsiteX0" fmla="*/ 0 w 11667"/>
                <a:gd name="connsiteY0" fmla="*/ 7676 h 11278"/>
                <a:gd name="connsiteX1" fmla="*/ 0 w 11667"/>
                <a:gd name="connsiteY1" fmla="*/ 9667 h 11278"/>
                <a:gd name="connsiteX2" fmla="*/ 10000 w 11667"/>
                <a:gd name="connsiteY2" fmla="*/ 9667 h 11278"/>
                <a:gd name="connsiteX3" fmla="*/ 10000 w 11667"/>
                <a:gd name="connsiteY3" fmla="*/ 0 h 11278"/>
                <a:gd name="connsiteX4" fmla="*/ 0 w 11667"/>
                <a:gd name="connsiteY4" fmla="*/ 7676 h 11278"/>
                <a:gd name="connsiteX0" fmla="*/ 0 w 11000"/>
                <a:gd name="connsiteY0" fmla="*/ 7676 h 9945"/>
                <a:gd name="connsiteX1" fmla="*/ 0 w 11000"/>
                <a:gd name="connsiteY1" fmla="*/ 9667 h 9945"/>
                <a:gd name="connsiteX2" fmla="*/ 9333 w 11000"/>
                <a:gd name="connsiteY2" fmla="*/ 8334 h 9945"/>
                <a:gd name="connsiteX3" fmla="*/ 10000 w 11000"/>
                <a:gd name="connsiteY3" fmla="*/ 0 h 9945"/>
                <a:gd name="connsiteX4" fmla="*/ 0 w 11000"/>
                <a:gd name="connsiteY4" fmla="*/ 7676 h 9945"/>
                <a:gd name="connsiteX0" fmla="*/ 0 w 10000"/>
                <a:gd name="connsiteY0" fmla="*/ 7718 h 9720"/>
                <a:gd name="connsiteX1" fmla="*/ 0 w 10000"/>
                <a:gd name="connsiteY1" fmla="*/ 9720 h 9720"/>
                <a:gd name="connsiteX2" fmla="*/ 8485 w 10000"/>
                <a:gd name="connsiteY2" fmla="*/ 8380 h 9720"/>
                <a:gd name="connsiteX3" fmla="*/ 9091 w 10000"/>
                <a:gd name="connsiteY3" fmla="*/ 0 h 9720"/>
                <a:gd name="connsiteX4" fmla="*/ 0 w 10000"/>
                <a:gd name="connsiteY4" fmla="*/ 7718 h 9720"/>
                <a:gd name="connsiteX0" fmla="*/ 0 w 9091"/>
                <a:gd name="connsiteY0" fmla="*/ 7940 h 10000"/>
                <a:gd name="connsiteX1" fmla="*/ 0 w 9091"/>
                <a:gd name="connsiteY1" fmla="*/ 10000 h 10000"/>
                <a:gd name="connsiteX2" fmla="*/ 7424 w 9091"/>
                <a:gd name="connsiteY2" fmla="*/ 8621 h 10000"/>
                <a:gd name="connsiteX3" fmla="*/ 9091 w 9091"/>
                <a:gd name="connsiteY3" fmla="*/ 0 h 10000"/>
                <a:gd name="connsiteX4" fmla="*/ 0 w 9091"/>
                <a:gd name="connsiteY4" fmla="*/ 7940 h 10000"/>
                <a:gd name="connsiteX0" fmla="*/ 0 w 10000"/>
                <a:gd name="connsiteY0" fmla="*/ 7940 h 10000"/>
                <a:gd name="connsiteX1" fmla="*/ 0 w 10000"/>
                <a:gd name="connsiteY1" fmla="*/ 10000 h 10000"/>
                <a:gd name="connsiteX2" fmla="*/ 8166 w 10000"/>
                <a:gd name="connsiteY2" fmla="*/ 8621 h 10000"/>
                <a:gd name="connsiteX3" fmla="*/ 10000 w 10000"/>
                <a:gd name="connsiteY3" fmla="*/ 0 h 10000"/>
                <a:gd name="connsiteX4" fmla="*/ 0 w 10000"/>
                <a:gd name="connsiteY4" fmla="*/ 7940 h 10000"/>
                <a:gd name="connsiteX0" fmla="*/ 0 w 10000"/>
                <a:gd name="connsiteY0" fmla="*/ 794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0 h 10000"/>
                <a:gd name="connsiteX4" fmla="*/ 0 w 10000"/>
                <a:gd name="connsiteY4" fmla="*/ 794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7940"/>
                  </a:moveTo>
                  <a:lnTo>
                    <a:pt x="0" y="10000"/>
                  </a:lnTo>
                  <a:lnTo>
                    <a:pt x="10000" y="10000"/>
                  </a:lnTo>
                  <a:cubicBezTo>
                    <a:pt x="9989" y="8181"/>
                    <a:pt x="10000" y="3333"/>
                    <a:pt x="10000" y="0"/>
                  </a:cubicBezTo>
                  <a:cubicBezTo>
                    <a:pt x="5590" y="9373"/>
                    <a:pt x="3906" y="8563"/>
                    <a:pt x="0" y="7940"/>
                  </a:cubicBezTo>
                  <a:close/>
                </a:path>
              </a:pathLst>
            </a:custGeom>
            <a:solidFill>
              <a:srgbClr val="103B7A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30190" y="0"/>
              <a:ext cx="1828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103B7A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03513" y="6215063"/>
              <a:ext cx="634917" cy="553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>
            <a:lvl1pPr algn="l">
              <a:defRPr sz="3200" b="0">
                <a:ln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Black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427162"/>
            <a:ext cx="7467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defRPr/>
            </a:lvl2pPr>
            <a:lvl3pPr>
              <a:buClr>
                <a:schemeClr val="accent5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●"/>
              <a:defRPr/>
            </a:lvl3pPr>
            <a:lvl4pPr>
              <a:buFont typeface="Arial" pitchFamily="34" charset="0"/>
              <a:buChar char="-"/>
              <a:defRPr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1" y="4648124"/>
            <a:ext cx="9144091" cy="22097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8009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8009 h 10000"/>
              <a:gd name="connsiteX0" fmla="*/ 0 w 10000"/>
              <a:gd name="connsiteY0" fmla="*/ 8009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8009 h 10000"/>
              <a:gd name="connsiteX0" fmla="*/ 0 w 11667"/>
              <a:gd name="connsiteY0" fmla="*/ 7676 h 11278"/>
              <a:gd name="connsiteX1" fmla="*/ 0 w 11667"/>
              <a:gd name="connsiteY1" fmla="*/ 9667 h 11278"/>
              <a:gd name="connsiteX2" fmla="*/ 10000 w 11667"/>
              <a:gd name="connsiteY2" fmla="*/ 9667 h 11278"/>
              <a:gd name="connsiteX3" fmla="*/ 10000 w 11667"/>
              <a:gd name="connsiteY3" fmla="*/ 0 h 11278"/>
              <a:gd name="connsiteX4" fmla="*/ 0 w 11667"/>
              <a:gd name="connsiteY4" fmla="*/ 7676 h 11278"/>
              <a:gd name="connsiteX0" fmla="*/ 0 w 11667"/>
              <a:gd name="connsiteY0" fmla="*/ 7676 h 11278"/>
              <a:gd name="connsiteX1" fmla="*/ 0 w 11667"/>
              <a:gd name="connsiteY1" fmla="*/ 9667 h 11278"/>
              <a:gd name="connsiteX2" fmla="*/ 10000 w 11667"/>
              <a:gd name="connsiteY2" fmla="*/ 9667 h 11278"/>
              <a:gd name="connsiteX3" fmla="*/ 10000 w 11667"/>
              <a:gd name="connsiteY3" fmla="*/ 0 h 11278"/>
              <a:gd name="connsiteX4" fmla="*/ 0 w 11667"/>
              <a:gd name="connsiteY4" fmla="*/ 7676 h 11278"/>
              <a:gd name="connsiteX0" fmla="*/ 0 w 11000"/>
              <a:gd name="connsiteY0" fmla="*/ 7676 h 9945"/>
              <a:gd name="connsiteX1" fmla="*/ 0 w 11000"/>
              <a:gd name="connsiteY1" fmla="*/ 9667 h 9945"/>
              <a:gd name="connsiteX2" fmla="*/ 9333 w 11000"/>
              <a:gd name="connsiteY2" fmla="*/ 8334 h 9945"/>
              <a:gd name="connsiteX3" fmla="*/ 10000 w 11000"/>
              <a:gd name="connsiteY3" fmla="*/ 0 h 9945"/>
              <a:gd name="connsiteX4" fmla="*/ 0 w 11000"/>
              <a:gd name="connsiteY4" fmla="*/ 7676 h 9945"/>
              <a:gd name="connsiteX0" fmla="*/ 0 w 10000"/>
              <a:gd name="connsiteY0" fmla="*/ 7718 h 9720"/>
              <a:gd name="connsiteX1" fmla="*/ 0 w 10000"/>
              <a:gd name="connsiteY1" fmla="*/ 9720 h 9720"/>
              <a:gd name="connsiteX2" fmla="*/ 8485 w 10000"/>
              <a:gd name="connsiteY2" fmla="*/ 8380 h 9720"/>
              <a:gd name="connsiteX3" fmla="*/ 9091 w 10000"/>
              <a:gd name="connsiteY3" fmla="*/ 0 h 9720"/>
              <a:gd name="connsiteX4" fmla="*/ 0 w 10000"/>
              <a:gd name="connsiteY4" fmla="*/ 7718 h 9720"/>
              <a:gd name="connsiteX0" fmla="*/ 0 w 9091"/>
              <a:gd name="connsiteY0" fmla="*/ 7940 h 10000"/>
              <a:gd name="connsiteX1" fmla="*/ 0 w 9091"/>
              <a:gd name="connsiteY1" fmla="*/ 10000 h 10000"/>
              <a:gd name="connsiteX2" fmla="*/ 7424 w 9091"/>
              <a:gd name="connsiteY2" fmla="*/ 8621 h 10000"/>
              <a:gd name="connsiteX3" fmla="*/ 9091 w 9091"/>
              <a:gd name="connsiteY3" fmla="*/ 0 h 10000"/>
              <a:gd name="connsiteX4" fmla="*/ 0 w 9091"/>
              <a:gd name="connsiteY4" fmla="*/ 7940 h 10000"/>
              <a:gd name="connsiteX0" fmla="*/ 0 w 10000"/>
              <a:gd name="connsiteY0" fmla="*/ 7940 h 10000"/>
              <a:gd name="connsiteX1" fmla="*/ 0 w 10000"/>
              <a:gd name="connsiteY1" fmla="*/ 10000 h 10000"/>
              <a:gd name="connsiteX2" fmla="*/ 8166 w 10000"/>
              <a:gd name="connsiteY2" fmla="*/ 8621 h 10000"/>
              <a:gd name="connsiteX3" fmla="*/ 10000 w 10000"/>
              <a:gd name="connsiteY3" fmla="*/ 0 h 10000"/>
              <a:gd name="connsiteX4" fmla="*/ 0 w 10000"/>
              <a:gd name="connsiteY4" fmla="*/ 7940 h 10000"/>
              <a:gd name="connsiteX0" fmla="*/ 0 w 10000"/>
              <a:gd name="connsiteY0" fmla="*/ 794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79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940"/>
                </a:moveTo>
                <a:lnTo>
                  <a:pt x="0" y="10000"/>
                </a:lnTo>
                <a:lnTo>
                  <a:pt x="10000" y="10000"/>
                </a:lnTo>
                <a:cubicBezTo>
                  <a:pt x="9989" y="8181"/>
                  <a:pt x="10000" y="3333"/>
                  <a:pt x="10000" y="0"/>
                </a:cubicBezTo>
                <a:cubicBezTo>
                  <a:pt x="5590" y="9373"/>
                  <a:pt x="3906" y="8563"/>
                  <a:pt x="0" y="7940"/>
                </a:cubicBezTo>
                <a:close/>
              </a:path>
            </a:pathLst>
          </a:custGeom>
          <a:solidFill>
            <a:srgbClr val="103B7A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3019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103B7A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19225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03513" y="6215063"/>
            <a:ext cx="634917" cy="5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76200" y="-381000"/>
            <a:ext cx="79248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0" baseline="0" dirty="0" smtClean="0">
                <a:ln>
                  <a:noFill/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Arial Narrow" pitchFamily="34" charset="0"/>
              </a:rPr>
              <a:t>STRUCTURES  ASSET  MAINTENANCE  EXPERIENCES  IN  FLORIDA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200" b="0" kern="1200">
          <a:ln>
            <a:solidFill>
              <a:schemeClr val="accent5">
                <a:lumMod val="75000"/>
              </a:schemeClr>
            </a:solidFill>
          </a:ln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9000">
                <a:schemeClr val="accent5">
                  <a:lumMod val="60000"/>
                  <a:lumOff val="40000"/>
                </a:schemeClr>
              </a:gs>
              <a:gs pos="53000">
                <a:srgbClr val="A19677"/>
              </a:gs>
              <a:gs pos="9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rgbClr val="B6AD94"/>
        </a:buClr>
        <a:buSzPct val="80000"/>
        <a:buFont typeface="Wingdings 2"/>
        <a:buChar char="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SzPct val="9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arciaj1@pbworld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7467600" cy="2133601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ASSET MAINTENANCE CONTRACT EXPERIENCES IN FLORIDA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1"/>
            <a:ext cx="7086600" cy="2286000"/>
          </a:xfrm>
        </p:spPr>
        <p:txBody>
          <a:bodyPr>
            <a:no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Former Florida DOT Employee’s Experience in Districts 1 and 7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 (Pepe) Garcia, P.E.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Manager, Bridge Preservation and Management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Americas Complex Bridges TEC 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22-24, 2010 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057399"/>
            <a:ext cx="7239000" cy="533401"/>
          </a:xfrm>
          <a:prstGeom prst="rect">
            <a:avLst/>
          </a:prstGeom>
          <a:gradFill flip="none" rotWithShape="1">
            <a:gsLst>
              <a:gs pos="0">
                <a:srgbClr val="103B7A">
                  <a:shade val="30000"/>
                  <a:satMod val="115000"/>
                </a:srgbClr>
              </a:gs>
              <a:gs pos="50000">
                <a:srgbClr val="103B7A">
                  <a:shade val="67500"/>
                  <a:satMod val="115000"/>
                </a:srgbClr>
              </a:gs>
              <a:gs pos="100000">
                <a:srgbClr val="103B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195D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2019300"/>
            <a:ext cx="6858000" cy="51435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lvl="0" algn="r">
              <a:spcBef>
                <a:spcPct val="20000"/>
              </a:spcBef>
              <a:buClr>
                <a:srgbClr val="B6AD94"/>
              </a:buClr>
              <a:buSzPct val="80000"/>
            </a:pPr>
            <a:r>
              <a:rPr lang="en-US" sz="2700" b="1" dirty="0" smtClean="0"/>
              <a:t>A</a:t>
            </a:r>
            <a:r>
              <a:rPr lang="en-US" b="1" dirty="0" smtClean="0"/>
              <a:t>MOTIA 2</a:t>
            </a:r>
            <a:r>
              <a:rPr lang="en-US" b="1" baseline="30000" dirty="0" smtClean="0"/>
              <a:t>nd</a:t>
            </a:r>
            <a:r>
              <a:rPr lang="en-US" b="1" dirty="0" smtClean="0"/>
              <a:t> ANNUAL CONFERENCE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9600" y="2609851"/>
            <a:ext cx="7010400" cy="51435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/>
          <a:p>
            <a:pPr algn="r"/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Nashville, TN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:\Collateral &amp; Promotional\Structures Asset Maintenance\photos\Blackburn Pt swingbridge deck grating rep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86200"/>
            <a:ext cx="3276599" cy="2457449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Activities</a:t>
            </a:r>
            <a:endParaRPr lang="en-US" dirty="0"/>
          </a:p>
        </p:txBody>
      </p:sp>
      <p:pic>
        <p:nvPicPr>
          <p:cNvPr id="5125" name="Picture 5" descr="M:\Collateral &amp; Promotional\Structures Asset Maintenance\photos\Little Ringling bridge rail rep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3276600" cy="24577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M:\Collateral &amp; Promotional\Structures Asset Maintenance\photos\Skyway lighting system protection repai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838200"/>
            <a:ext cx="2400544" cy="32004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M:\Collateral &amp; Promotional\Structures Asset Maintenance\photos\DSC00648 Hurric Charley Gilchrist Br Fenc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1524000"/>
            <a:ext cx="3287986" cy="2465990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M:\Collateral &amp; Promotional\Structures Asset Maintenance\photos\1603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72" y="4800600"/>
            <a:ext cx="2888029" cy="19050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M:\Collateral &amp; Promotional\Structures Asset Maintenance\photos\970-0604_N_tanker_9_WGJ.slideshow_main.prod_affiliate.69.jpg"/>
          <p:cNvPicPr>
            <a:picLocks noChangeAspect="1" noChangeArrowheads="1"/>
          </p:cNvPicPr>
          <p:nvPr/>
        </p:nvPicPr>
        <p:blipFill>
          <a:blip r:embed="rId3" cstate="print"/>
          <a:srcRect t="11552" b="1805"/>
          <a:stretch>
            <a:fillRect/>
          </a:stretch>
        </p:blipFill>
        <p:spPr bwMode="auto">
          <a:xfrm>
            <a:off x="5791200" y="4191000"/>
            <a:ext cx="2990849" cy="23926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8" descr="M:\Collateral &amp; Promotional\Structures Asset Maintenance\photos\DSC00101 US41 US301 Beam Hit Repair 2004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860226" y="2979683"/>
            <a:ext cx="2544057" cy="1908043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Responses</a:t>
            </a:r>
            <a:endParaRPr lang="en-US" dirty="0"/>
          </a:p>
        </p:txBody>
      </p:sp>
      <p:pic>
        <p:nvPicPr>
          <p:cNvPr id="2053" name="Picture 5" descr="M:\Collateral &amp; Promotional\Structures Asset Maintenance\photos\bild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95400"/>
            <a:ext cx="2828285" cy="1803032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M:\Collateral &amp; Promotional\Structures Asset Maintenance\photos\1971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286000"/>
            <a:ext cx="3134138" cy="21336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pic>
        <p:nvPicPr>
          <p:cNvPr id="2055" name="Picture 7" descr="M:\Collateral &amp; Promotional\Structures Asset Maintenance\photos\DSC00049 US41 US301 Beam hit 2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685800"/>
            <a:ext cx="2235199" cy="16764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7620000" cy="4525963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Owners and Industry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500" dirty="0" smtClean="0"/>
              <a:t>Develop adequate scope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500" dirty="0" smtClean="0"/>
              <a:t>Technical support needs and responsibilities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500" dirty="0" smtClean="0"/>
              <a:t>Partnering meetings with agency (including legal) and industry groups during scope development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500" dirty="0" smtClean="0"/>
              <a:t>Implement effective and flexible QA/QC program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500" dirty="0" smtClean="0"/>
              <a:t>Ensure project managers and staff understand concept and scope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8077200" cy="4525963"/>
          </a:xfrm>
        </p:spPr>
        <p:txBody>
          <a:bodyPr>
            <a:noAutofit/>
          </a:bodyPr>
          <a:lstStyle/>
          <a:p>
            <a:pPr>
              <a:spcBef>
                <a:spcPts val="350"/>
              </a:spcBef>
              <a:buNone/>
            </a:pP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Owners and Industry</a:t>
            </a:r>
          </a:p>
          <a:p>
            <a:pPr>
              <a:spcBef>
                <a:spcPts val="350"/>
              </a:spcBef>
            </a:pPr>
            <a:r>
              <a:rPr lang="en-US" sz="2500" dirty="0" smtClean="0"/>
              <a:t>Identify project as a partnering project</a:t>
            </a:r>
          </a:p>
          <a:p>
            <a:pPr>
              <a:spcBef>
                <a:spcPts val="350"/>
              </a:spcBef>
            </a:pPr>
            <a:r>
              <a:rPr lang="en-US" sz="2500" dirty="0" smtClean="0"/>
              <a:t>Share award justification with staff</a:t>
            </a:r>
          </a:p>
          <a:p>
            <a:pPr>
              <a:spcBef>
                <a:spcPts val="350"/>
              </a:spcBef>
            </a:pPr>
            <a:r>
              <a:rPr lang="en-US" sz="2500" dirty="0" smtClean="0"/>
              <a:t>Push-button feature within contract was effective</a:t>
            </a:r>
          </a:p>
          <a:p>
            <a:pPr>
              <a:spcBef>
                <a:spcPts val="350"/>
              </a:spcBef>
            </a:pPr>
            <a:r>
              <a:rPr lang="en-US" sz="2500" dirty="0" smtClean="0"/>
              <a:t>Work order/other meetings nurtured partnership</a:t>
            </a:r>
          </a:p>
          <a:p>
            <a:pPr>
              <a:spcBef>
                <a:spcPts val="350"/>
              </a:spcBef>
            </a:pPr>
            <a:r>
              <a:rPr lang="en-US" sz="2500" dirty="0" smtClean="0"/>
              <a:t>Multi-year/renewal clauses promote good </a:t>
            </a:r>
          </a:p>
          <a:p>
            <a:pPr>
              <a:spcBef>
                <a:spcPts val="350"/>
              </a:spcBef>
            </a:pPr>
            <a:r>
              <a:rPr lang="en-US" sz="2500" dirty="0" smtClean="0"/>
              <a:t>Inform senior management</a:t>
            </a:r>
          </a:p>
          <a:p>
            <a:pPr>
              <a:spcBef>
                <a:spcPts val="350"/>
              </a:spcBef>
            </a:pPr>
            <a:r>
              <a:rPr lang="en-US" sz="2500" dirty="0" smtClean="0"/>
              <a:t>People, not computers, make it happen</a:t>
            </a:r>
            <a:endParaRPr lang="en-US" sz="25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9225"/>
            <a:ext cx="70104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Public and Government </a:t>
            </a:r>
            <a:r>
              <a:rPr lang="en-US" dirty="0" smtClean="0"/>
              <a:t>P</a:t>
            </a:r>
            <a:r>
              <a:rPr lang="en-US" sz="2800" dirty="0" smtClean="0"/>
              <a:t>erspectives: </a:t>
            </a:r>
            <a:r>
              <a:rPr lang="en-US" sz="2800" i="1" dirty="0" smtClean="0"/>
              <a:t>Do more with less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FHWA push for Preservation and </a:t>
            </a:r>
            <a:r>
              <a:rPr lang="en-US" dirty="0" smtClean="0"/>
              <a:t>M</a:t>
            </a:r>
            <a:r>
              <a:rPr lang="en-US" sz="2800" dirty="0" smtClean="0"/>
              <a:t>anagement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Perspectives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9225"/>
            <a:ext cx="7772400" cy="1095375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</a:pPr>
            <a:r>
              <a:rPr lang="en-US" dirty="0" smtClean="0"/>
              <a:t>Why should government agencies consider structures asset maintenance contracts?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2514600"/>
            <a:ext cx="3581400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 in the bag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Reallocation of resources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100" dirty="0" smtClean="0"/>
              <a:t>M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-disciplinary/activity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en-US" sz="2100" dirty="0" smtClean="0"/>
              <a:t>T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echnical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needs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100" dirty="0" smtClean="0"/>
              <a:t>Instigate preservation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95800" y="2514600"/>
            <a:ext cx="4038600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Absorb additional responsibilities</a:t>
            </a:r>
          </a:p>
          <a:p>
            <a:pPr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can address apprehensions </a:t>
            </a:r>
          </a:p>
          <a:p>
            <a:pPr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with known budgets</a:t>
            </a:r>
          </a:p>
          <a:p>
            <a:pPr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40000"/>
                  <a:lumOff val="6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 works…even after July 29</a:t>
            </a:r>
            <a:r>
              <a:rPr kumimoji="0" lang="en-US" sz="21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2010…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 Perspective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9225"/>
            <a:ext cx="7239000" cy="45259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New Bridge Preservation and Management Group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PB’s Extensive Experience in Design, Repair and Rehabilitation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PB’s Research Participation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Available to AMC and Government </a:t>
            </a:r>
          </a:p>
          <a:p>
            <a:pPr>
              <a:spcAft>
                <a:spcPts val="800"/>
              </a:spcAft>
              <a:buNone/>
            </a:pP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7467600" cy="358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QUESTIONS?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800" dirty="0" smtClean="0">
                <a:hlinkClick r:id="rId3"/>
              </a:rPr>
              <a:t>garciaj1@pbworld.co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(813) 207-2974</a:t>
            </a:r>
            <a:br>
              <a:rPr lang="en-US" sz="2800" dirty="0" smtClean="0"/>
            </a:br>
            <a:r>
              <a:rPr lang="en-US" sz="2800" dirty="0" smtClean="0"/>
              <a:t>(813) 442-3452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1"/>
            <a:ext cx="7467600" cy="1524000"/>
          </a:xfrm>
          <a:prstGeom prst="rect">
            <a:avLst/>
          </a:prstGeom>
          <a:ln>
            <a:noFill/>
          </a:ln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900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A19677"/>
                    </a:gs>
                    <a:gs pos="90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Thank you.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  <a:gs pos="53000">
                    <a:srgbClr val="A19677"/>
                  </a:gs>
                  <a:gs pos="9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will be Presented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Background</a:t>
            </a:r>
          </a:p>
          <a:p>
            <a:pPr lvl="1"/>
            <a:r>
              <a:rPr lang="en-US" sz="2800" dirty="0" smtClean="0"/>
              <a:t>Scope of Work</a:t>
            </a:r>
          </a:p>
          <a:p>
            <a:pPr lvl="1"/>
            <a:r>
              <a:rPr lang="en-US" sz="2800" dirty="0" smtClean="0"/>
              <a:t>Award of Contracts</a:t>
            </a:r>
          </a:p>
          <a:p>
            <a:pPr lvl="1"/>
            <a:r>
              <a:rPr lang="en-US" sz="2800" dirty="0" smtClean="0"/>
              <a:t>Outcome</a:t>
            </a:r>
          </a:p>
          <a:p>
            <a:pPr lvl="1"/>
            <a:r>
              <a:rPr lang="en-US" sz="2800" dirty="0" smtClean="0"/>
              <a:t>Lessons Learned</a:t>
            </a:r>
          </a:p>
          <a:p>
            <a:pPr lvl="1"/>
            <a:r>
              <a:rPr lang="en-US" sz="2800" dirty="0" smtClean="0"/>
              <a:t>Perspectives</a:t>
            </a:r>
          </a:p>
          <a:p>
            <a:pPr lvl="1"/>
            <a:r>
              <a:rPr lang="en-US" sz="2800" dirty="0" smtClean="0"/>
              <a:t>Acknowledgement and Q&amp;A</a:t>
            </a:r>
          </a:p>
          <a:p>
            <a:pPr lvl="1"/>
            <a:endParaRPr lang="en-US" sz="28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4728528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427162"/>
            <a:ext cx="3733800" cy="48212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West central and Southwest Florida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4 contracts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17 counties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Included toll facilities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Owner Representative</a:t>
            </a:r>
          </a:p>
          <a:p>
            <a:pPr lvl="1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FDOT District 1 and 7 Structures Maintenance Office</a:t>
            </a:r>
          </a:p>
          <a:p>
            <a:pPr lvl="2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Maintenance </a:t>
            </a:r>
          </a:p>
          <a:p>
            <a:pPr lvl="2">
              <a:lnSpc>
                <a:spcPct val="120000"/>
              </a:lnSpc>
              <a:spcAft>
                <a:spcPts val="400"/>
              </a:spcAft>
            </a:pPr>
            <a:r>
              <a:rPr lang="en-US" dirty="0" smtClean="0"/>
              <a:t>Repair and Rehabilitation Construction Residency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191000" y="2286000"/>
            <a:ext cx="2057400" cy="457200"/>
          </a:xfrm>
          <a:prstGeom prst="wedgeRectCallout">
            <a:avLst>
              <a:gd name="adj1" fmla="val 91353"/>
              <a:gd name="adj2" fmla="val 66898"/>
            </a:avLst>
          </a:prstGeom>
          <a:solidFill>
            <a:srgbClr val="103B7A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7 Contracts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4267200" y="3733800"/>
            <a:ext cx="2667000" cy="457200"/>
          </a:xfrm>
          <a:prstGeom prst="wedgeRectCallout">
            <a:avLst>
              <a:gd name="adj1" fmla="val 62703"/>
              <a:gd name="adj2" fmla="val -60416"/>
            </a:avLst>
          </a:prstGeom>
          <a:solidFill>
            <a:srgbClr val="103B7A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1 North Contracts</a:t>
            </a:r>
            <a:endParaRPr lang="en-US" sz="1600" dirty="0"/>
          </a:p>
        </p:txBody>
      </p:sp>
      <p:sp>
        <p:nvSpPr>
          <p:cNvPr id="9" name="Rectangular Callout 8"/>
          <p:cNvSpPr/>
          <p:nvPr/>
        </p:nvSpPr>
        <p:spPr>
          <a:xfrm>
            <a:off x="4419600" y="4419600"/>
            <a:ext cx="2667000" cy="457200"/>
          </a:xfrm>
          <a:prstGeom prst="wedgeRectCallout">
            <a:avLst>
              <a:gd name="adj1" fmla="val 71274"/>
              <a:gd name="adj2" fmla="val -56249"/>
            </a:avLst>
          </a:prstGeom>
          <a:solidFill>
            <a:srgbClr val="103B7A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District 1 South Contracts</a:t>
            </a:r>
            <a:endParaRPr lang="en-US" sz="1600" dirty="0"/>
          </a:p>
        </p:txBody>
      </p:sp>
      <p:sp>
        <p:nvSpPr>
          <p:cNvPr id="14" name="Rectangular Callout 13"/>
          <p:cNvSpPr/>
          <p:nvPr/>
        </p:nvSpPr>
        <p:spPr>
          <a:xfrm>
            <a:off x="4114800" y="3048000"/>
            <a:ext cx="2514600" cy="457200"/>
          </a:xfrm>
          <a:prstGeom prst="wedgeRectCallout">
            <a:avLst>
              <a:gd name="adj1" fmla="val 70169"/>
              <a:gd name="adj2" fmla="val 12732"/>
            </a:avLst>
          </a:prstGeom>
          <a:solidFill>
            <a:srgbClr val="103B7A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Skyway Corridor Contract</a:t>
            </a:r>
            <a:endParaRPr lang="en-US" sz="1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Project Photos\CONSTRUCTION\bridges\anna maria bridge\Picture 025.jpg"/>
          <p:cNvPicPr>
            <a:picLocks noChangeAspect="1" noChangeArrowheads="1"/>
          </p:cNvPicPr>
          <p:nvPr/>
        </p:nvPicPr>
        <p:blipFill>
          <a:blip r:embed="rId2" cstate="print"/>
          <a:srcRect t="2942" b="5780"/>
          <a:stretch>
            <a:fillRect/>
          </a:stretch>
        </p:blipFill>
        <p:spPr bwMode="auto">
          <a:xfrm>
            <a:off x="381000" y="4541520"/>
            <a:ext cx="2560319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162"/>
            <a:ext cx="54102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Over 3400 NBI bridge qualifiers (28% Florida)</a:t>
            </a:r>
          </a:p>
          <a:p>
            <a:pPr lvl="1"/>
            <a:r>
              <a:rPr lang="en-US" sz="1900" dirty="0" smtClean="0"/>
              <a:t>Bob Graham Sunshine Skyway Bridge</a:t>
            </a:r>
          </a:p>
          <a:p>
            <a:pPr lvl="1"/>
            <a:r>
              <a:rPr lang="en-US" sz="1900" dirty="0" smtClean="0"/>
              <a:t>Complex and simple structures</a:t>
            </a:r>
          </a:p>
          <a:p>
            <a:r>
              <a:rPr lang="en-US" sz="2200" dirty="0" smtClean="0"/>
              <a:t>Over 2300 overhead sign structures, HMLP, ITS and traffic mast arm locations </a:t>
            </a:r>
          </a:p>
          <a:p>
            <a:r>
              <a:rPr lang="en-US" sz="2200" dirty="0" smtClean="0"/>
              <a:t>Over hundreds of miles of travel</a:t>
            </a:r>
            <a:endParaRPr lang="en-US" sz="2200" dirty="0"/>
          </a:p>
        </p:txBody>
      </p:sp>
      <p:pic>
        <p:nvPicPr>
          <p:cNvPr id="2051" name="Picture 3" descr="M:\Collateral &amp; Promotional\Structures Asset Maintenance\photos\possible cover photos\net\skyway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400" y="491853"/>
            <a:ext cx="2685849" cy="1794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48400" y="485775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Bob Graham Skyway Bridge</a:t>
            </a:r>
            <a:endParaRPr lang="en-US" sz="1100" i="1" dirty="0"/>
          </a:p>
        </p:txBody>
      </p:sp>
      <p:pic>
        <p:nvPicPr>
          <p:cNvPr id="16" name="Picture 7" descr="M:\#PB Proposals\#ARCHIVE\DESIGN\District 7\D7 SR 688 Ulmerton Road 257147-1 01-07\PICTURES\Picture 012-SR 686 E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0" y="228600"/>
            <a:ext cx="2743200" cy="1848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7" name="Picture 9" descr="M:\#PB Proposals\#ARCHIVE\DESIGN\District 7\D7 SR60 COURTNEY CAMPBELL CAUSEWAY 7-09\pictures\Field review 07-06-09\Copy of DSC06555.JPG"/>
          <p:cNvPicPr>
            <a:picLocks noChangeAspect="1" noChangeArrowheads="1"/>
          </p:cNvPicPr>
          <p:nvPr/>
        </p:nvPicPr>
        <p:blipFill>
          <a:blip r:embed="rId5" cstate="print"/>
          <a:srcRect b="19653"/>
          <a:stretch>
            <a:fillRect/>
          </a:stretch>
        </p:blipFill>
        <p:spPr bwMode="auto">
          <a:xfrm>
            <a:off x="6172200" y="2514600"/>
            <a:ext cx="2678836" cy="1796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8" descr="M:\#PB Proposals\#ARCHIVE\DESIGN\District 7\D7 SR60 COURTNEY CAMPBELL CAUSEWAY 7-09\pictures\FR-8-11-09a\DSC072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543425"/>
            <a:ext cx="2633663" cy="175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M:\Collateral &amp; Promotional\Structures Asset Maintenance\photos\SR70-Braden River box culvert cleaning.jpg"/>
          <p:cNvPicPr>
            <a:picLocks noChangeAspect="1" noChangeArrowheads="1"/>
          </p:cNvPicPr>
          <p:nvPr/>
        </p:nvPicPr>
        <p:blipFill>
          <a:blip r:embed="rId7" cstate="print"/>
          <a:srcRect t="3627" b="5306"/>
          <a:stretch>
            <a:fillRect/>
          </a:stretch>
        </p:blipFill>
        <p:spPr bwMode="auto">
          <a:xfrm>
            <a:off x="3285325" y="4556760"/>
            <a:ext cx="2543975" cy="173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7543800" cy="4905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Why AMC in 2002?</a:t>
            </a:r>
          </a:p>
          <a:p>
            <a:r>
              <a:rPr lang="en-US" sz="2400" dirty="0" smtClean="0"/>
              <a:t>Backlog of bridge work from previous inspections</a:t>
            </a:r>
          </a:p>
          <a:p>
            <a:r>
              <a:rPr lang="en-US" sz="2400" dirty="0" smtClean="0"/>
              <a:t>Reaction to large inventory</a:t>
            </a:r>
          </a:p>
          <a:p>
            <a:r>
              <a:rPr lang="en-US" sz="2400" dirty="0" smtClean="0"/>
              <a:t>Increasing administration costs</a:t>
            </a:r>
          </a:p>
          <a:p>
            <a:r>
              <a:rPr lang="en-US" sz="2400" dirty="0" smtClean="0"/>
              <a:t>Difficulty in staffing required expertise</a:t>
            </a:r>
          </a:p>
          <a:p>
            <a:r>
              <a:rPr lang="en-US" sz="2400" dirty="0" smtClean="0"/>
              <a:t>Central office direction: Do more with less</a:t>
            </a:r>
          </a:p>
          <a:p>
            <a:r>
              <a:rPr lang="en-US" sz="2400" dirty="0" smtClean="0"/>
              <a:t>Qualified contractors and subs in the state</a:t>
            </a:r>
          </a:p>
          <a:p>
            <a:r>
              <a:rPr lang="en-US" sz="2400" dirty="0" smtClean="0"/>
              <a:t>Multi-expertise/year contracts with renewal</a:t>
            </a:r>
          </a:p>
          <a:p>
            <a:r>
              <a:rPr lang="en-US" sz="2400" dirty="0" smtClean="0"/>
              <a:t>Emergency responses</a:t>
            </a:r>
          </a:p>
          <a:p>
            <a:r>
              <a:rPr lang="en-US" sz="2400" dirty="0" smtClean="0"/>
              <a:t>RFP concept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467600" cy="3124199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 smtClean="0"/>
              <a:t>Basic Definitions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 smtClean="0"/>
              <a:t>Generic for Performance Based Contract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 smtClean="0"/>
              <a:t>Specific Requirements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 smtClean="0"/>
              <a:t>Key Performance Measures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 of Work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Key performance measures for bridges</a:t>
            </a:r>
          </a:p>
          <a:p>
            <a:r>
              <a:rPr lang="en-US" dirty="0" smtClean="0"/>
              <a:t>Florida Statutes: 334.046 F.S.</a:t>
            </a:r>
          </a:p>
          <a:p>
            <a:r>
              <a:rPr lang="en-US" dirty="0" smtClean="0"/>
              <a:t>Florida DOT 50-Year Plan </a:t>
            </a:r>
          </a:p>
          <a:p>
            <a:r>
              <a:rPr lang="en-US" dirty="0" smtClean="0"/>
              <a:t>Florida DOT QAR Multi-tier Requirements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Award of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Technical Proposal Review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Cost Proposal Review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Proposal is Part of Scope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Outcome:  Was it a success?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9225"/>
            <a:ext cx="7620000" cy="4525963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500"/>
              </a:spcAft>
            </a:pPr>
            <a:r>
              <a:rPr lang="en-US" dirty="0" smtClean="0"/>
              <a:t>Scope and performance measures adequately identified and met or exceeded</a:t>
            </a:r>
          </a:p>
          <a:p>
            <a:pPr>
              <a:spcBef>
                <a:spcPts val="800"/>
              </a:spcBef>
              <a:spcAft>
                <a:spcPts val="500"/>
              </a:spcAft>
            </a:pPr>
            <a:r>
              <a:rPr lang="en-US" dirty="0" smtClean="0"/>
              <a:t>Partnering approach was established</a:t>
            </a:r>
          </a:p>
          <a:p>
            <a:pPr>
              <a:spcBef>
                <a:spcPts val="800"/>
              </a:spcBef>
              <a:spcAft>
                <a:spcPts val="500"/>
              </a:spcAft>
            </a:pPr>
            <a:r>
              <a:rPr lang="en-US" dirty="0" smtClean="0"/>
              <a:t>Necessary interaction increased confidence</a:t>
            </a:r>
          </a:p>
          <a:p>
            <a:pPr>
              <a:spcBef>
                <a:spcPts val="800"/>
              </a:spcBef>
              <a:spcAft>
                <a:spcPts val="500"/>
              </a:spcAft>
            </a:pPr>
            <a:r>
              <a:rPr lang="en-US" dirty="0" smtClean="0"/>
              <a:t>Excellent emergency/incident response</a:t>
            </a:r>
          </a:p>
          <a:p>
            <a:pPr>
              <a:spcBef>
                <a:spcPts val="800"/>
              </a:spcBef>
              <a:spcAft>
                <a:spcPts val="500"/>
              </a:spcAft>
            </a:pPr>
            <a:r>
              <a:rPr lang="en-US" dirty="0" smtClean="0"/>
              <a:t>Minimum negative bonus and no claims</a:t>
            </a:r>
          </a:p>
          <a:p>
            <a:pPr>
              <a:spcBef>
                <a:spcPts val="800"/>
              </a:spcBef>
              <a:spcAft>
                <a:spcPts val="500"/>
              </a:spcAft>
            </a:pPr>
            <a:r>
              <a:rPr lang="en-US" dirty="0" smtClean="0"/>
              <a:t>State saved money/known budget</a:t>
            </a:r>
          </a:p>
          <a:p>
            <a:pPr>
              <a:spcBef>
                <a:spcPts val="800"/>
              </a:spcBef>
              <a:spcAft>
                <a:spcPts val="500"/>
              </a:spcAft>
            </a:pPr>
            <a:r>
              <a:rPr lang="en-US" dirty="0" smtClean="0"/>
              <a:t>Contractor made money </a:t>
            </a:r>
          </a:p>
          <a:p>
            <a:pPr>
              <a:spcBef>
                <a:spcPts val="800"/>
              </a:spcBef>
              <a:spcAft>
                <a:spcPts val="500"/>
              </a:spcAft>
            </a:pPr>
            <a:endParaRPr lang="en-US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1145</TotalTime>
  <Words>476</Words>
  <Application>Microsoft Office PowerPoint</Application>
  <PresentationFormat>On-screen Show (4:3)</PresentationFormat>
  <Paragraphs>112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STRUCTURES ASSET MAINTENANCE CONTRACT EXPERIENCES IN FLORIDA</vt:lpstr>
      <vt:lpstr>What will be Presented</vt:lpstr>
      <vt:lpstr>Background</vt:lpstr>
      <vt:lpstr>Background</vt:lpstr>
      <vt:lpstr>Background</vt:lpstr>
      <vt:lpstr>Scope of Work</vt:lpstr>
      <vt:lpstr>Scope of Work (cont’d)</vt:lpstr>
      <vt:lpstr>Award of Contracts</vt:lpstr>
      <vt:lpstr>Outcome:  Was it a success?</vt:lpstr>
      <vt:lpstr>Maintenance Activities</vt:lpstr>
      <vt:lpstr>Emergency Responses</vt:lpstr>
      <vt:lpstr>Lessons Learned</vt:lpstr>
      <vt:lpstr>Lessons Learned (cont’d)</vt:lpstr>
      <vt:lpstr>Perspectives</vt:lpstr>
      <vt:lpstr>My Perspectives</vt:lpstr>
      <vt:lpstr>PB Perspective</vt:lpstr>
      <vt:lpstr>QUESTIONS?  garciaj1@pbworld.co (813) 207-2974 (813) 442-3452 </vt:lpstr>
    </vt:vector>
  </TitlesOfParts>
  <Company>Parsons Brinckerhoff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MAINTENANCE EXPERIENCES IN FLORIDA</dc:title>
  <dc:creator>GarciaJ1</dc:creator>
  <cp:lastModifiedBy>temp</cp:lastModifiedBy>
  <cp:revision>154</cp:revision>
  <dcterms:created xsi:type="dcterms:W3CDTF">2010-09-13T22:26:35Z</dcterms:created>
  <dcterms:modified xsi:type="dcterms:W3CDTF">2010-10-22T14:49:35Z</dcterms:modified>
</cp:coreProperties>
</file>